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4060" r:id="rId1"/>
  </p:sldMasterIdLst>
  <p:notesMasterIdLst>
    <p:notesMasterId r:id="rId3"/>
  </p:notesMasterIdLst>
  <p:sldIdLst>
    <p:sldId id="256" r:id="rId2"/>
  </p:sldIdLst>
  <p:sldSz cx="30275213" cy="42803763"/>
  <p:notesSz cx="29459238" cy="41986200"/>
  <p:defaultTextStyle>
    <a:defPPr>
      <a:defRPr lang="ja-JP"/>
    </a:defPPr>
    <a:lvl1pPr marL="0" algn="l" defTabSz="4174773" rtl="0" eaLnBrk="1" latinLnBrk="0" hangingPunct="1">
      <a:defRPr kumimoji="1" sz="8206" kern="1200">
        <a:solidFill>
          <a:schemeClr val="tx1"/>
        </a:solidFill>
        <a:latin typeface="+mn-lt"/>
        <a:ea typeface="+mn-ea"/>
        <a:cs typeface="+mn-cs"/>
      </a:defRPr>
    </a:lvl1pPr>
    <a:lvl2pPr marL="2087386" algn="l" defTabSz="4174773" rtl="0" eaLnBrk="1" latinLnBrk="0" hangingPunct="1">
      <a:defRPr kumimoji="1" sz="8206" kern="1200">
        <a:solidFill>
          <a:schemeClr val="tx1"/>
        </a:solidFill>
        <a:latin typeface="+mn-lt"/>
        <a:ea typeface="+mn-ea"/>
        <a:cs typeface="+mn-cs"/>
      </a:defRPr>
    </a:lvl2pPr>
    <a:lvl3pPr marL="4174773" algn="l" defTabSz="4174773" rtl="0" eaLnBrk="1" latinLnBrk="0" hangingPunct="1">
      <a:defRPr kumimoji="1" sz="8206" kern="1200">
        <a:solidFill>
          <a:schemeClr val="tx1"/>
        </a:solidFill>
        <a:latin typeface="+mn-lt"/>
        <a:ea typeface="+mn-ea"/>
        <a:cs typeface="+mn-cs"/>
      </a:defRPr>
    </a:lvl3pPr>
    <a:lvl4pPr marL="6262159" algn="l" defTabSz="4174773" rtl="0" eaLnBrk="1" latinLnBrk="0" hangingPunct="1">
      <a:defRPr kumimoji="1" sz="8206" kern="1200">
        <a:solidFill>
          <a:schemeClr val="tx1"/>
        </a:solidFill>
        <a:latin typeface="+mn-lt"/>
        <a:ea typeface="+mn-ea"/>
        <a:cs typeface="+mn-cs"/>
      </a:defRPr>
    </a:lvl4pPr>
    <a:lvl5pPr marL="8349546" algn="l" defTabSz="4174773" rtl="0" eaLnBrk="1" latinLnBrk="0" hangingPunct="1">
      <a:defRPr kumimoji="1" sz="8206" kern="1200">
        <a:solidFill>
          <a:schemeClr val="tx1"/>
        </a:solidFill>
        <a:latin typeface="+mn-lt"/>
        <a:ea typeface="+mn-ea"/>
        <a:cs typeface="+mn-cs"/>
      </a:defRPr>
    </a:lvl5pPr>
    <a:lvl6pPr marL="10436932" algn="l" defTabSz="4174773" rtl="0" eaLnBrk="1" latinLnBrk="0" hangingPunct="1">
      <a:defRPr kumimoji="1" sz="8206" kern="1200">
        <a:solidFill>
          <a:schemeClr val="tx1"/>
        </a:solidFill>
        <a:latin typeface="+mn-lt"/>
        <a:ea typeface="+mn-ea"/>
        <a:cs typeface="+mn-cs"/>
      </a:defRPr>
    </a:lvl6pPr>
    <a:lvl7pPr marL="12524316" algn="l" defTabSz="4174773" rtl="0" eaLnBrk="1" latinLnBrk="0" hangingPunct="1">
      <a:defRPr kumimoji="1" sz="8206" kern="1200">
        <a:solidFill>
          <a:schemeClr val="tx1"/>
        </a:solidFill>
        <a:latin typeface="+mn-lt"/>
        <a:ea typeface="+mn-ea"/>
        <a:cs typeface="+mn-cs"/>
      </a:defRPr>
    </a:lvl7pPr>
    <a:lvl8pPr marL="14611703" algn="l" defTabSz="4174773" rtl="0" eaLnBrk="1" latinLnBrk="0" hangingPunct="1">
      <a:defRPr kumimoji="1" sz="8206" kern="1200">
        <a:solidFill>
          <a:schemeClr val="tx1"/>
        </a:solidFill>
        <a:latin typeface="+mn-lt"/>
        <a:ea typeface="+mn-ea"/>
        <a:cs typeface="+mn-cs"/>
      </a:defRPr>
    </a:lvl8pPr>
    <a:lvl9pPr marL="16699089" algn="l" defTabSz="4174773" rtl="0" eaLnBrk="1" latinLnBrk="0" hangingPunct="1">
      <a:defRPr kumimoji="1" sz="82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A6C2"/>
    <a:srgbClr val="0066FF"/>
    <a:srgbClr val="3399FF"/>
    <a:srgbClr val="0099CC"/>
    <a:srgbClr val="33CCFF"/>
    <a:srgbClr val="00CC99"/>
    <a:srgbClr val="00CCFF"/>
    <a:srgbClr val="CC99FF"/>
    <a:srgbClr val="00CC66"/>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02" autoAdjust="0"/>
    <p:restoredTop sz="95520" autoAdjust="0"/>
  </p:normalViewPr>
  <p:slideViewPr>
    <p:cSldViewPr>
      <p:cViewPr>
        <p:scale>
          <a:sx n="50" d="100"/>
          <a:sy n="50" d="100"/>
        </p:scale>
        <p:origin x="18" y="-1317"/>
      </p:cViewPr>
      <p:guideLst>
        <p:guide orient="horz" pos="13482"/>
        <p:guide pos="9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Sheet3!$D$83</c:f>
              <c:strCache>
                <c:ptCount val="1"/>
                <c:pt idx="0">
                  <c:v>サンプル数</c:v>
                </c:pt>
              </c:strCache>
            </c:strRef>
          </c:tx>
          <c:spPr>
            <a:solidFill>
              <a:schemeClr val="accent1"/>
            </a:solidFill>
            <a:ln>
              <a:noFill/>
            </a:ln>
            <a:effectLst/>
          </c:spPr>
          <c:invertIfNegative val="0"/>
          <c:cat>
            <c:strRef>
              <c:f>Sheet3!$C$84:$C$146</c:f>
              <c:strCache>
                <c:ptCount val="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59</c:v>
                </c:pt>
                <c:pt idx="59">
                  <c:v>65</c:v>
                </c:pt>
                <c:pt idx="60">
                  <c:v>66</c:v>
                </c:pt>
                <c:pt idx="61">
                  <c:v>67</c:v>
                </c:pt>
                <c:pt idx="62">
                  <c:v>82</c:v>
                </c:pt>
              </c:strCache>
            </c:strRef>
          </c:cat>
          <c:val>
            <c:numRef>
              <c:f>Sheet3!$D$84:$D$146</c:f>
              <c:numCache>
                <c:formatCode>General</c:formatCode>
                <c:ptCount val="63"/>
                <c:pt idx="0">
                  <c:v>489</c:v>
                </c:pt>
                <c:pt idx="1">
                  <c:v>733</c:v>
                </c:pt>
                <c:pt idx="2">
                  <c:v>839</c:v>
                </c:pt>
                <c:pt idx="3">
                  <c:v>824</c:v>
                </c:pt>
                <c:pt idx="4">
                  <c:v>739</c:v>
                </c:pt>
                <c:pt idx="5">
                  <c:v>674</c:v>
                </c:pt>
                <c:pt idx="6">
                  <c:v>565</c:v>
                </c:pt>
                <c:pt idx="7">
                  <c:v>552</c:v>
                </c:pt>
                <c:pt idx="8">
                  <c:v>509</c:v>
                </c:pt>
                <c:pt idx="9">
                  <c:v>449</c:v>
                </c:pt>
                <c:pt idx="10">
                  <c:v>386</c:v>
                </c:pt>
                <c:pt idx="11">
                  <c:v>367</c:v>
                </c:pt>
                <c:pt idx="12">
                  <c:v>357</c:v>
                </c:pt>
                <c:pt idx="13">
                  <c:v>284</c:v>
                </c:pt>
                <c:pt idx="14">
                  <c:v>257</c:v>
                </c:pt>
                <c:pt idx="15">
                  <c:v>273</c:v>
                </c:pt>
                <c:pt idx="16">
                  <c:v>234</c:v>
                </c:pt>
                <c:pt idx="17">
                  <c:v>225</c:v>
                </c:pt>
                <c:pt idx="18">
                  <c:v>192</c:v>
                </c:pt>
                <c:pt idx="19">
                  <c:v>180</c:v>
                </c:pt>
                <c:pt idx="20">
                  <c:v>158</c:v>
                </c:pt>
                <c:pt idx="21">
                  <c:v>145</c:v>
                </c:pt>
                <c:pt idx="22">
                  <c:v>138</c:v>
                </c:pt>
                <c:pt idx="23">
                  <c:v>116</c:v>
                </c:pt>
                <c:pt idx="24">
                  <c:v>102</c:v>
                </c:pt>
                <c:pt idx="25">
                  <c:v>77</c:v>
                </c:pt>
                <c:pt idx="26">
                  <c:v>82</c:v>
                </c:pt>
                <c:pt idx="27">
                  <c:v>74</c:v>
                </c:pt>
                <c:pt idx="28">
                  <c:v>65</c:v>
                </c:pt>
                <c:pt idx="29">
                  <c:v>65</c:v>
                </c:pt>
                <c:pt idx="30">
                  <c:v>48</c:v>
                </c:pt>
                <c:pt idx="31">
                  <c:v>37</c:v>
                </c:pt>
                <c:pt idx="32">
                  <c:v>36</c:v>
                </c:pt>
                <c:pt idx="33">
                  <c:v>36</c:v>
                </c:pt>
                <c:pt idx="34">
                  <c:v>30</c:v>
                </c:pt>
                <c:pt idx="35">
                  <c:v>25</c:v>
                </c:pt>
                <c:pt idx="36">
                  <c:v>26</c:v>
                </c:pt>
                <c:pt idx="37">
                  <c:v>30</c:v>
                </c:pt>
                <c:pt idx="38">
                  <c:v>19</c:v>
                </c:pt>
                <c:pt idx="39">
                  <c:v>21</c:v>
                </c:pt>
                <c:pt idx="40">
                  <c:v>16</c:v>
                </c:pt>
                <c:pt idx="41">
                  <c:v>5</c:v>
                </c:pt>
                <c:pt idx="42">
                  <c:v>6</c:v>
                </c:pt>
                <c:pt idx="43">
                  <c:v>6</c:v>
                </c:pt>
                <c:pt idx="44">
                  <c:v>7</c:v>
                </c:pt>
                <c:pt idx="45">
                  <c:v>7</c:v>
                </c:pt>
                <c:pt idx="46">
                  <c:v>5</c:v>
                </c:pt>
                <c:pt idx="47">
                  <c:v>4</c:v>
                </c:pt>
                <c:pt idx="48">
                  <c:v>5</c:v>
                </c:pt>
                <c:pt idx="49">
                  <c:v>3</c:v>
                </c:pt>
                <c:pt idx="50">
                  <c:v>5</c:v>
                </c:pt>
                <c:pt idx="51">
                  <c:v>3</c:v>
                </c:pt>
                <c:pt idx="52">
                  <c:v>3</c:v>
                </c:pt>
                <c:pt idx="53">
                  <c:v>3</c:v>
                </c:pt>
                <c:pt idx="54">
                  <c:v>3</c:v>
                </c:pt>
                <c:pt idx="55">
                  <c:v>1</c:v>
                </c:pt>
                <c:pt idx="56">
                  <c:v>2</c:v>
                </c:pt>
                <c:pt idx="57">
                  <c:v>2</c:v>
                </c:pt>
                <c:pt idx="58">
                  <c:v>2</c:v>
                </c:pt>
                <c:pt idx="59">
                  <c:v>1</c:v>
                </c:pt>
                <c:pt idx="60">
                  <c:v>1</c:v>
                </c:pt>
                <c:pt idx="61">
                  <c:v>2</c:v>
                </c:pt>
                <c:pt idx="62">
                  <c:v>1</c:v>
                </c:pt>
              </c:numCache>
            </c:numRef>
          </c:val>
          <c:extLst>
            <c:ext xmlns:c16="http://schemas.microsoft.com/office/drawing/2014/chart" uri="{C3380CC4-5D6E-409C-BE32-E72D297353CC}">
              <c16:uniqueId val="{00000000-70A4-434C-81DC-361C2B6160E7}"/>
            </c:ext>
          </c:extLst>
        </c:ser>
        <c:dLbls>
          <c:showLegendKey val="0"/>
          <c:showVal val="0"/>
          <c:showCatName val="0"/>
          <c:showSerName val="0"/>
          <c:showPercent val="0"/>
          <c:showBubbleSize val="0"/>
        </c:dLbls>
        <c:gapWidth val="219"/>
        <c:overlap val="-27"/>
        <c:axId val="599929823"/>
        <c:axId val="599922751"/>
      </c:barChart>
      <c:catAx>
        <c:axId val="599929823"/>
        <c:scaling>
          <c:orientation val="minMax"/>
        </c:scaling>
        <c:delete val="0"/>
        <c:axPos val="b"/>
        <c:title>
          <c:tx>
            <c:rich>
              <a:bodyPr rot="0" spcFirstLastPara="1" vertOverflow="ellipsis" vert="horz" wrap="square" anchor="ctr" anchorCtr="1"/>
              <a:lstStyle/>
              <a:p>
                <a:pPr>
                  <a:defRPr sz="2800" b="0" i="0" u="none" strike="noStrike" kern="1200" baseline="0">
                    <a:solidFill>
                      <a:schemeClr val="bg1"/>
                    </a:solidFill>
                    <a:latin typeface="+mn-lt"/>
                    <a:ea typeface="+mn-ea"/>
                    <a:cs typeface="+mn-cs"/>
                  </a:defRPr>
                </a:pPr>
                <a:r>
                  <a:rPr lang="ja-JP" altLang="en-US" sz="2800" dirty="0">
                    <a:solidFill>
                      <a:schemeClr val="tx1"/>
                    </a:solidFill>
                  </a:rPr>
                  <a:t>同音語の組数（延べ）</a:t>
                </a:r>
              </a:p>
            </c:rich>
          </c:tx>
          <c:overlay val="0"/>
          <c:spPr>
            <a:noFill/>
            <a:ln>
              <a:noFill/>
            </a:ln>
            <a:effectLst/>
          </c:spPr>
          <c:txPr>
            <a:bodyPr rot="0" spcFirstLastPara="1" vertOverflow="ellipsis" vert="horz" wrap="square" anchor="ctr" anchorCtr="1"/>
            <a:lstStyle/>
            <a:p>
              <a:pPr>
                <a:defRPr sz="2800" b="0" i="0" u="none" strike="noStrike" kern="1200" baseline="0">
                  <a:solidFill>
                    <a:schemeClr val="bg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599922751"/>
        <c:crosses val="autoZero"/>
        <c:auto val="1"/>
        <c:lblAlgn val="ctr"/>
        <c:lblOffset val="100"/>
        <c:noMultiLvlLbl val="0"/>
      </c:catAx>
      <c:valAx>
        <c:axId val="59992275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ja-JP" altLang="en-US" sz="2800">
                    <a:solidFill>
                      <a:schemeClr val="tx1"/>
                    </a:solidFill>
                  </a:rPr>
                  <a:t>サンプル数</a:t>
                </a:r>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ja-JP"/>
          </a:p>
        </c:txPr>
        <c:crossAx val="59992982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4"/>
            <a:ext cx="12768216" cy="2100325"/>
          </a:xfrm>
          <a:prstGeom prst="rect">
            <a:avLst/>
          </a:prstGeom>
        </p:spPr>
        <p:txBody>
          <a:bodyPr vert="horz" lIns="393420" tIns="196712" rIns="393420" bIns="196712" rtlCol="0"/>
          <a:lstStyle>
            <a:lvl1pPr algn="l">
              <a:defRPr sz="4900"/>
            </a:lvl1pPr>
          </a:lstStyle>
          <a:p>
            <a:endParaRPr kumimoji="1" lang="ja-JP" altLang="en-US"/>
          </a:p>
        </p:txBody>
      </p:sp>
      <p:sp>
        <p:nvSpPr>
          <p:cNvPr id="3" name="日付プレースホルダー 2"/>
          <p:cNvSpPr>
            <a:spLocks noGrp="1"/>
          </p:cNvSpPr>
          <p:nvPr>
            <p:ph type="dt" idx="1"/>
          </p:nvPr>
        </p:nvSpPr>
        <p:spPr>
          <a:xfrm>
            <a:off x="16684080" y="4"/>
            <a:ext cx="12768212" cy="2100325"/>
          </a:xfrm>
          <a:prstGeom prst="rect">
            <a:avLst/>
          </a:prstGeom>
        </p:spPr>
        <p:txBody>
          <a:bodyPr vert="horz" lIns="393420" tIns="196712" rIns="393420" bIns="196712" rtlCol="0"/>
          <a:lstStyle>
            <a:lvl1pPr algn="r">
              <a:defRPr sz="4900"/>
            </a:lvl1pPr>
          </a:lstStyle>
          <a:p>
            <a:fld id="{A67271CF-4DE1-C741-998D-6ACA4909085C}" type="datetimeFigureOut">
              <a:rPr kumimoji="1" lang="ja-JP" altLang="en-US" smtClean="0"/>
              <a:t>2021/9/19</a:t>
            </a:fld>
            <a:endParaRPr kumimoji="1" lang="ja-JP" altLang="en-US"/>
          </a:p>
        </p:txBody>
      </p:sp>
      <p:sp>
        <p:nvSpPr>
          <p:cNvPr id="4" name="スライド イメージ プレースホルダー 3"/>
          <p:cNvSpPr>
            <a:spLocks noGrp="1" noRot="1" noChangeAspect="1"/>
          </p:cNvSpPr>
          <p:nvPr>
            <p:ph type="sldImg" idx="2"/>
          </p:nvPr>
        </p:nvSpPr>
        <p:spPr>
          <a:xfrm>
            <a:off x="9158288" y="3144838"/>
            <a:ext cx="11142662" cy="15754350"/>
          </a:xfrm>
          <a:prstGeom prst="rect">
            <a:avLst/>
          </a:prstGeom>
          <a:noFill/>
          <a:ln w="12700">
            <a:solidFill>
              <a:prstClr val="black"/>
            </a:solidFill>
          </a:ln>
        </p:spPr>
        <p:txBody>
          <a:bodyPr vert="horz" lIns="393420" tIns="196712" rIns="393420" bIns="196712" rtlCol="0" anchor="ctr"/>
          <a:lstStyle/>
          <a:p>
            <a:endParaRPr lang="ja-JP" altLang="en-US"/>
          </a:p>
        </p:txBody>
      </p:sp>
      <p:sp>
        <p:nvSpPr>
          <p:cNvPr id="5" name="ノート プレースホルダー 4"/>
          <p:cNvSpPr>
            <a:spLocks noGrp="1"/>
          </p:cNvSpPr>
          <p:nvPr>
            <p:ph type="body" sz="quarter" idx="3"/>
          </p:nvPr>
        </p:nvSpPr>
        <p:spPr>
          <a:xfrm>
            <a:off x="2943845" y="19942946"/>
            <a:ext cx="23571557" cy="18896149"/>
          </a:xfrm>
          <a:prstGeom prst="rect">
            <a:avLst/>
          </a:prstGeom>
        </p:spPr>
        <p:txBody>
          <a:bodyPr vert="horz" lIns="393420" tIns="196712" rIns="393420" bIns="196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1" y="39879129"/>
            <a:ext cx="12768216" cy="2100321"/>
          </a:xfrm>
          <a:prstGeom prst="rect">
            <a:avLst/>
          </a:prstGeom>
        </p:spPr>
        <p:txBody>
          <a:bodyPr vert="horz" lIns="393420" tIns="196712" rIns="393420" bIns="196712" rtlCol="0" anchor="b"/>
          <a:lstStyle>
            <a:lvl1pPr algn="l">
              <a:defRPr sz="4900"/>
            </a:lvl1pPr>
          </a:lstStyle>
          <a:p>
            <a:endParaRPr kumimoji="1" lang="ja-JP" altLang="en-US"/>
          </a:p>
        </p:txBody>
      </p:sp>
      <p:sp>
        <p:nvSpPr>
          <p:cNvPr id="7" name="スライド番号プレースホルダー 6"/>
          <p:cNvSpPr>
            <a:spLocks noGrp="1"/>
          </p:cNvSpPr>
          <p:nvPr>
            <p:ph type="sldNum" sz="quarter" idx="5"/>
          </p:nvPr>
        </p:nvSpPr>
        <p:spPr>
          <a:xfrm>
            <a:off x="16684080" y="39879129"/>
            <a:ext cx="12768212" cy="2100321"/>
          </a:xfrm>
          <a:prstGeom prst="rect">
            <a:avLst/>
          </a:prstGeom>
        </p:spPr>
        <p:txBody>
          <a:bodyPr vert="horz" lIns="393420" tIns="196712" rIns="393420" bIns="196712" rtlCol="0" anchor="b"/>
          <a:lstStyle>
            <a:lvl1pPr algn="r">
              <a:defRPr sz="4900"/>
            </a:lvl1pPr>
          </a:lstStyle>
          <a:p>
            <a:fld id="{26832589-4A7C-DC4C-8F2C-9E89F00448D2}" type="slidenum">
              <a:rPr kumimoji="1" lang="ja-JP" altLang="en-US" smtClean="0"/>
              <a:t>‹#›</a:t>
            </a:fld>
            <a:endParaRPr kumimoji="1" lang="ja-JP" altLang="en-US"/>
          </a:p>
        </p:txBody>
      </p:sp>
    </p:spTree>
    <p:extLst>
      <p:ext uri="{BB962C8B-B14F-4D97-AF65-F5344CB8AC3E}">
        <p14:creationId xmlns:p14="http://schemas.microsoft.com/office/powerpoint/2010/main" val="91635046"/>
      </p:ext>
    </p:extLst>
  </p:cSld>
  <p:clrMap bg1="lt1" tx1="dk1" bg2="lt2" tx2="dk2" accent1="accent1" accent2="accent2" accent3="accent3" accent4="accent4" accent5="accent5" accent6="accent6" hlink="hlink" folHlink="folHlink"/>
  <p:notesStyle>
    <a:lvl1pPr marL="0" algn="l" defTabSz="1293941" rtl="0" eaLnBrk="1" latinLnBrk="0" hangingPunct="1">
      <a:defRPr kumimoji="1" sz="3397" kern="1200">
        <a:solidFill>
          <a:schemeClr val="tx1"/>
        </a:solidFill>
        <a:latin typeface="+mn-lt"/>
        <a:ea typeface="+mn-ea"/>
        <a:cs typeface="+mn-cs"/>
      </a:defRPr>
    </a:lvl1pPr>
    <a:lvl2pPr marL="1293941" algn="l" defTabSz="1293941" rtl="0" eaLnBrk="1" latinLnBrk="0" hangingPunct="1">
      <a:defRPr kumimoji="1" sz="3397" kern="1200">
        <a:solidFill>
          <a:schemeClr val="tx1"/>
        </a:solidFill>
        <a:latin typeface="+mn-lt"/>
        <a:ea typeface="+mn-ea"/>
        <a:cs typeface="+mn-cs"/>
      </a:defRPr>
    </a:lvl2pPr>
    <a:lvl3pPr marL="2587883" algn="l" defTabSz="1293941" rtl="0" eaLnBrk="1" latinLnBrk="0" hangingPunct="1">
      <a:defRPr kumimoji="1" sz="3397" kern="1200">
        <a:solidFill>
          <a:schemeClr val="tx1"/>
        </a:solidFill>
        <a:latin typeface="+mn-lt"/>
        <a:ea typeface="+mn-ea"/>
        <a:cs typeface="+mn-cs"/>
      </a:defRPr>
    </a:lvl3pPr>
    <a:lvl4pPr marL="3881824" algn="l" defTabSz="1293941" rtl="0" eaLnBrk="1" latinLnBrk="0" hangingPunct="1">
      <a:defRPr kumimoji="1" sz="3397" kern="1200">
        <a:solidFill>
          <a:schemeClr val="tx1"/>
        </a:solidFill>
        <a:latin typeface="+mn-lt"/>
        <a:ea typeface="+mn-ea"/>
        <a:cs typeface="+mn-cs"/>
      </a:defRPr>
    </a:lvl4pPr>
    <a:lvl5pPr marL="5175765" algn="l" defTabSz="1293941" rtl="0" eaLnBrk="1" latinLnBrk="0" hangingPunct="1">
      <a:defRPr kumimoji="1" sz="3397" kern="1200">
        <a:solidFill>
          <a:schemeClr val="tx1"/>
        </a:solidFill>
        <a:latin typeface="+mn-lt"/>
        <a:ea typeface="+mn-ea"/>
        <a:cs typeface="+mn-cs"/>
      </a:defRPr>
    </a:lvl5pPr>
    <a:lvl6pPr marL="6469706" algn="l" defTabSz="1293941" rtl="0" eaLnBrk="1" latinLnBrk="0" hangingPunct="1">
      <a:defRPr kumimoji="1" sz="3397" kern="1200">
        <a:solidFill>
          <a:schemeClr val="tx1"/>
        </a:solidFill>
        <a:latin typeface="+mn-lt"/>
        <a:ea typeface="+mn-ea"/>
        <a:cs typeface="+mn-cs"/>
      </a:defRPr>
    </a:lvl6pPr>
    <a:lvl7pPr marL="7763648" algn="l" defTabSz="1293941" rtl="0" eaLnBrk="1" latinLnBrk="0" hangingPunct="1">
      <a:defRPr kumimoji="1" sz="3397" kern="1200">
        <a:solidFill>
          <a:schemeClr val="tx1"/>
        </a:solidFill>
        <a:latin typeface="+mn-lt"/>
        <a:ea typeface="+mn-ea"/>
        <a:cs typeface="+mn-cs"/>
      </a:defRPr>
    </a:lvl7pPr>
    <a:lvl8pPr marL="9057589" algn="l" defTabSz="1293941" rtl="0" eaLnBrk="1" latinLnBrk="0" hangingPunct="1">
      <a:defRPr kumimoji="1" sz="3397" kern="1200">
        <a:solidFill>
          <a:schemeClr val="tx1"/>
        </a:solidFill>
        <a:latin typeface="+mn-lt"/>
        <a:ea typeface="+mn-ea"/>
        <a:cs typeface="+mn-cs"/>
      </a:defRPr>
    </a:lvl8pPr>
    <a:lvl9pPr marL="10351530" algn="l" defTabSz="1293941" rtl="0" eaLnBrk="1" latinLnBrk="0" hangingPunct="1">
      <a:defRPr kumimoji="1" sz="339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6832589-4A7C-DC4C-8F2C-9E89F00448D2}" type="slidenum">
              <a:rPr kumimoji="1" lang="ja-JP" altLang="en-US" smtClean="0"/>
              <a:t>1</a:t>
            </a:fld>
            <a:endParaRPr kumimoji="1" lang="ja-JP" altLang="en-US"/>
          </a:p>
        </p:txBody>
      </p:sp>
    </p:spTree>
    <p:extLst>
      <p:ext uri="{BB962C8B-B14F-4D97-AF65-F5344CB8AC3E}">
        <p14:creationId xmlns:p14="http://schemas.microsoft.com/office/powerpoint/2010/main" val="416454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70641" y="13296924"/>
            <a:ext cx="25733931" cy="917506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4541282" y="24255470"/>
            <a:ext cx="21192649" cy="10938739"/>
          </a:xfrm>
        </p:spPr>
        <p:txBody>
          <a:bodyPr/>
          <a:lstStyle>
            <a:lvl1pPr marL="0" indent="0" algn="ctr">
              <a:buNone/>
              <a:defRPr>
                <a:solidFill>
                  <a:schemeClr val="tx1">
                    <a:tint val="75000"/>
                  </a:schemeClr>
                </a:solidFill>
              </a:defRPr>
            </a:lvl1pPr>
            <a:lvl2pPr marL="2087361" indent="0" algn="ctr">
              <a:buNone/>
              <a:defRPr>
                <a:solidFill>
                  <a:schemeClr val="tx1">
                    <a:tint val="75000"/>
                  </a:schemeClr>
                </a:solidFill>
              </a:defRPr>
            </a:lvl2pPr>
            <a:lvl3pPr marL="4174719" indent="0" algn="ctr">
              <a:buNone/>
              <a:defRPr>
                <a:solidFill>
                  <a:schemeClr val="tx1">
                    <a:tint val="75000"/>
                  </a:schemeClr>
                </a:solidFill>
              </a:defRPr>
            </a:lvl3pPr>
            <a:lvl4pPr marL="6262082" indent="0" algn="ctr">
              <a:buNone/>
              <a:defRPr>
                <a:solidFill>
                  <a:schemeClr val="tx1">
                    <a:tint val="75000"/>
                  </a:schemeClr>
                </a:solidFill>
              </a:defRPr>
            </a:lvl4pPr>
            <a:lvl5pPr marL="8349437" indent="0" algn="ctr">
              <a:buNone/>
              <a:defRPr>
                <a:solidFill>
                  <a:schemeClr val="tx1">
                    <a:tint val="75000"/>
                  </a:schemeClr>
                </a:solidFill>
              </a:defRPr>
            </a:lvl5pPr>
            <a:lvl6pPr marL="10436801" indent="0" algn="ctr">
              <a:buNone/>
              <a:defRPr>
                <a:solidFill>
                  <a:schemeClr val="tx1">
                    <a:tint val="75000"/>
                  </a:schemeClr>
                </a:solidFill>
              </a:defRPr>
            </a:lvl6pPr>
            <a:lvl7pPr marL="12524161" indent="0" algn="ctr">
              <a:buNone/>
              <a:defRPr>
                <a:solidFill>
                  <a:schemeClr val="tx1">
                    <a:tint val="75000"/>
                  </a:schemeClr>
                </a:solidFill>
              </a:defRPr>
            </a:lvl7pPr>
            <a:lvl8pPr marL="14611519" indent="0" algn="ctr">
              <a:buNone/>
              <a:defRPr>
                <a:solidFill>
                  <a:schemeClr val="tx1">
                    <a:tint val="75000"/>
                  </a:schemeClr>
                </a:solidFill>
              </a:defRPr>
            </a:lvl8pPr>
            <a:lvl9pPr marL="1669888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1A24CD3-204F-4468-8EE4-28A6668D006A}" type="datetimeFigureOut">
              <a:rPr lang="en-US" smtClean="0"/>
              <a:t>9/19/2021</a:t>
            </a:fld>
            <a:endParaRPr lang="en-US"/>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1652613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62527A-172D-42DC-8261-5F9E9E7CA173}" type="datetimeFigureOut">
              <a:rPr kumimoji="1" lang="ja-JP" altLang="en-US" smtClean="0"/>
              <a:pPr/>
              <a:t>2021/9/19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05B40D-7D47-4DFC-82A0-F3ED994CF467}" type="slidenum">
              <a:rPr kumimoji="1" lang="ja-JP" altLang="en-US" smtClean="0"/>
              <a:pPr/>
              <a:t>‹#›</a:t>
            </a:fld>
            <a:endParaRPr kumimoji="1" lang="ja-JP" altLang="en-US"/>
          </a:p>
        </p:txBody>
      </p:sp>
    </p:spTree>
    <p:extLst>
      <p:ext uri="{BB962C8B-B14F-4D97-AF65-F5344CB8AC3E}">
        <p14:creationId xmlns:p14="http://schemas.microsoft.com/office/powerpoint/2010/main" val="2521628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1949534" y="1714146"/>
            <a:ext cx="6811923" cy="3652191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1513761" y="1714146"/>
            <a:ext cx="19931183" cy="3652191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62527A-172D-42DC-8261-5F9E9E7CA173}" type="datetimeFigureOut">
              <a:rPr kumimoji="1" lang="ja-JP" altLang="en-US" smtClean="0"/>
              <a:pPr/>
              <a:t>2021/9/19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05B40D-7D47-4DFC-82A0-F3ED994CF467}" type="slidenum">
              <a:rPr kumimoji="1" lang="ja-JP" altLang="en-US" smtClean="0"/>
              <a:pPr/>
              <a:t>‹#›</a:t>
            </a:fld>
            <a:endParaRPr kumimoji="1" lang="ja-JP" altLang="en-US"/>
          </a:p>
        </p:txBody>
      </p:sp>
    </p:spTree>
    <p:extLst>
      <p:ext uri="{BB962C8B-B14F-4D97-AF65-F5344CB8AC3E}">
        <p14:creationId xmlns:p14="http://schemas.microsoft.com/office/powerpoint/2010/main" val="1118248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62527A-172D-42DC-8261-5F9E9E7CA173}" type="datetimeFigureOut">
              <a:rPr kumimoji="1" lang="ja-JP" altLang="en-US" smtClean="0"/>
              <a:pPr/>
              <a:t>2021/9/19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05B40D-7D47-4DFC-82A0-F3ED994CF467}" type="slidenum">
              <a:rPr kumimoji="1" lang="ja-JP" altLang="en-US" smtClean="0"/>
              <a:pPr/>
              <a:t>‹#›</a:t>
            </a:fld>
            <a:endParaRPr kumimoji="1" lang="ja-JP" altLang="en-US"/>
          </a:p>
        </p:txBody>
      </p:sp>
    </p:spTree>
    <p:extLst>
      <p:ext uri="{BB962C8B-B14F-4D97-AF65-F5344CB8AC3E}">
        <p14:creationId xmlns:p14="http://schemas.microsoft.com/office/powerpoint/2010/main" val="242420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533" y="27505395"/>
            <a:ext cx="25733931" cy="8501302"/>
          </a:xfrm>
        </p:spPr>
        <p:txBody>
          <a:bodyPr anchor="t"/>
          <a:lstStyle>
            <a:lvl1pPr algn="l">
              <a:defRPr sz="1839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2391533" y="18142076"/>
            <a:ext cx="25733931" cy="9363319"/>
          </a:xfrm>
        </p:spPr>
        <p:txBody>
          <a:bodyPr anchor="b"/>
          <a:lstStyle>
            <a:lvl1pPr marL="0" indent="0">
              <a:buNone/>
              <a:defRPr sz="9058">
                <a:solidFill>
                  <a:schemeClr val="tx1">
                    <a:tint val="75000"/>
                  </a:schemeClr>
                </a:solidFill>
              </a:defRPr>
            </a:lvl1pPr>
            <a:lvl2pPr marL="2087361" indent="0">
              <a:buNone/>
              <a:defRPr sz="8208">
                <a:solidFill>
                  <a:schemeClr val="tx1">
                    <a:tint val="75000"/>
                  </a:schemeClr>
                </a:solidFill>
              </a:defRPr>
            </a:lvl2pPr>
            <a:lvl3pPr marL="4174719" indent="0">
              <a:buNone/>
              <a:defRPr sz="7359">
                <a:solidFill>
                  <a:schemeClr val="tx1">
                    <a:tint val="75000"/>
                  </a:schemeClr>
                </a:solidFill>
              </a:defRPr>
            </a:lvl3pPr>
            <a:lvl4pPr marL="6262082" indent="0">
              <a:buNone/>
              <a:defRPr sz="6510">
                <a:solidFill>
                  <a:schemeClr val="tx1">
                    <a:tint val="75000"/>
                  </a:schemeClr>
                </a:solidFill>
              </a:defRPr>
            </a:lvl4pPr>
            <a:lvl5pPr marL="8349437" indent="0">
              <a:buNone/>
              <a:defRPr sz="6510">
                <a:solidFill>
                  <a:schemeClr val="tx1">
                    <a:tint val="75000"/>
                  </a:schemeClr>
                </a:solidFill>
              </a:defRPr>
            </a:lvl5pPr>
            <a:lvl6pPr marL="10436801" indent="0">
              <a:buNone/>
              <a:defRPr sz="6510">
                <a:solidFill>
                  <a:schemeClr val="tx1">
                    <a:tint val="75000"/>
                  </a:schemeClr>
                </a:solidFill>
              </a:defRPr>
            </a:lvl6pPr>
            <a:lvl7pPr marL="12524161" indent="0">
              <a:buNone/>
              <a:defRPr sz="6510">
                <a:solidFill>
                  <a:schemeClr val="tx1">
                    <a:tint val="75000"/>
                  </a:schemeClr>
                </a:solidFill>
              </a:defRPr>
            </a:lvl7pPr>
            <a:lvl8pPr marL="14611519" indent="0">
              <a:buNone/>
              <a:defRPr sz="6510">
                <a:solidFill>
                  <a:schemeClr val="tx1">
                    <a:tint val="75000"/>
                  </a:schemeClr>
                </a:solidFill>
              </a:defRPr>
            </a:lvl8pPr>
            <a:lvl9pPr marL="16698880" indent="0">
              <a:buNone/>
              <a:defRPr sz="651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1A24CD3-204F-4468-8EE4-28A6668D006A}" type="datetimeFigureOut">
              <a:rPr lang="en-US" smtClean="0"/>
              <a:t>9/19/2021</a:t>
            </a:fld>
            <a:endParaRPr lang="en-US"/>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686272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1513761" y="9987560"/>
            <a:ext cx="13371551" cy="28248504"/>
          </a:xfrm>
        </p:spPr>
        <p:txBody>
          <a:bodyPr/>
          <a:lstStyle>
            <a:lvl1pPr>
              <a:defRPr sz="12737"/>
            </a:lvl1pPr>
            <a:lvl2pPr>
              <a:defRPr sz="11039"/>
            </a:lvl2pPr>
            <a:lvl3pPr>
              <a:defRPr sz="9058"/>
            </a:lvl3pPr>
            <a:lvl4pPr>
              <a:defRPr sz="8208"/>
            </a:lvl4pPr>
            <a:lvl5pPr>
              <a:defRPr sz="8208"/>
            </a:lvl5pPr>
            <a:lvl6pPr>
              <a:defRPr sz="8208"/>
            </a:lvl6pPr>
            <a:lvl7pPr>
              <a:defRPr sz="8208"/>
            </a:lvl7pPr>
            <a:lvl8pPr>
              <a:defRPr sz="8208"/>
            </a:lvl8pPr>
            <a:lvl9pPr>
              <a:defRPr sz="82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15389901" y="9987560"/>
            <a:ext cx="13371551" cy="28248504"/>
          </a:xfrm>
        </p:spPr>
        <p:txBody>
          <a:bodyPr/>
          <a:lstStyle>
            <a:lvl1pPr>
              <a:defRPr sz="12737"/>
            </a:lvl1pPr>
            <a:lvl2pPr>
              <a:defRPr sz="11039"/>
            </a:lvl2pPr>
            <a:lvl3pPr>
              <a:defRPr sz="9058"/>
            </a:lvl3pPr>
            <a:lvl4pPr>
              <a:defRPr sz="8208"/>
            </a:lvl4pPr>
            <a:lvl5pPr>
              <a:defRPr sz="8208"/>
            </a:lvl5pPr>
            <a:lvl6pPr>
              <a:defRPr sz="8208"/>
            </a:lvl6pPr>
            <a:lvl7pPr>
              <a:defRPr sz="8208"/>
            </a:lvl7pPr>
            <a:lvl8pPr>
              <a:defRPr sz="8208"/>
            </a:lvl8pPr>
            <a:lvl9pPr>
              <a:defRPr sz="82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F62527A-172D-42DC-8261-5F9E9E7CA173}" type="datetimeFigureOut">
              <a:rPr kumimoji="1" lang="ja-JP" altLang="en-US" smtClean="0"/>
              <a:pPr/>
              <a:t>2021/9/19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05B40D-7D47-4DFC-82A0-F3ED994CF467}" type="slidenum">
              <a:rPr kumimoji="1" lang="ja-JP" altLang="en-US" smtClean="0"/>
              <a:pPr/>
              <a:t>‹#›</a:t>
            </a:fld>
            <a:endParaRPr kumimoji="1" lang="ja-JP" altLang="en-US"/>
          </a:p>
        </p:txBody>
      </p:sp>
    </p:spTree>
    <p:extLst>
      <p:ext uri="{BB962C8B-B14F-4D97-AF65-F5344CB8AC3E}">
        <p14:creationId xmlns:p14="http://schemas.microsoft.com/office/powerpoint/2010/main" val="3008738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513765" y="9581310"/>
            <a:ext cx="13376809" cy="3993032"/>
          </a:xfrm>
        </p:spPr>
        <p:txBody>
          <a:bodyPr anchor="b"/>
          <a:lstStyle>
            <a:lvl1pPr marL="0" indent="0">
              <a:buNone/>
              <a:defRPr sz="11039" b="1"/>
            </a:lvl1pPr>
            <a:lvl2pPr marL="2087361" indent="0">
              <a:buNone/>
              <a:defRPr sz="9058" b="1"/>
            </a:lvl2pPr>
            <a:lvl3pPr marL="4174719" indent="0">
              <a:buNone/>
              <a:defRPr sz="8208" b="1"/>
            </a:lvl3pPr>
            <a:lvl4pPr marL="6262082" indent="0">
              <a:buNone/>
              <a:defRPr sz="7359" b="1"/>
            </a:lvl4pPr>
            <a:lvl5pPr marL="8349437" indent="0">
              <a:buNone/>
              <a:defRPr sz="7359" b="1"/>
            </a:lvl5pPr>
            <a:lvl6pPr marL="10436801" indent="0">
              <a:buNone/>
              <a:defRPr sz="7359" b="1"/>
            </a:lvl6pPr>
            <a:lvl7pPr marL="12524161" indent="0">
              <a:buNone/>
              <a:defRPr sz="7359" b="1"/>
            </a:lvl7pPr>
            <a:lvl8pPr marL="14611519" indent="0">
              <a:buNone/>
              <a:defRPr sz="7359" b="1"/>
            </a:lvl8pPr>
            <a:lvl9pPr marL="16698880" indent="0">
              <a:buNone/>
              <a:defRPr sz="7359"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1513765" y="13574342"/>
            <a:ext cx="13376809" cy="24661709"/>
          </a:xfrm>
        </p:spPr>
        <p:txBody>
          <a:bodyPr/>
          <a:lstStyle>
            <a:lvl1pPr>
              <a:defRPr sz="11039"/>
            </a:lvl1pPr>
            <a:lvl2pPr>
              <a:defRPr sz="9058"/>
            </a:lvl2pPr>
            <a:lvl3pPr>
              <a:defRPr sz="8208"/>
            </a:lvl3pPr>
            <a:lvl4pPr>
              <a:defRPr sz="7359"/>
            </a:lvl4pPr>
            <a:lvl5pPr>
              <a:defRPr sz="7359"/>
            </a:lvl5pPr>
            <a:lvl6pPr>
              <a:defRPr sz="7359"/>
            </a:lvl6pPr>
            <a:lvl7pPr>
              <a:defRPr sz="7359"/>
            </a:lvl7pPr>
            <a:lvl8pPr>
              <a:defRPr sz="7359"/>
            </a:lvl8pPr>
            <a:lvl9pPr>
              <a:defRPr sz="735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15379398" y="9581310"/>
            <a:ext cx="13382064" cy="3993032"/>
          </a:xfrm>
        </p:spPr>
        <p:txBody>
          <a:bodyPr anchor="b"/>
          <a:lstStyle>
            <a:lvl1pPr marL="0" indent="0">
              <a:buNone/>
              <a:defRPr sz="11039" b="1"/>
            </a:lvl1pPr>
            <a:lvl2pPr marL="2087361" indent="0">
              <a:buNone/>
              <a:defRPr sz="9058" b="1"/>
            </a:lvl2pPr>
            <a:lvl3pPr marL="4174719" indent="0">
              <a:buNone/>
              <a:defRPr sz="8208" b="1"/>
            </a:lvl3pPr>
            <a:lvl4pPr marL="6262082" indent="0">
              <a:buNone/>
              <a:defRPr sz="7359" b="1"/>
            </a:lvl4pPr>
            <a:lvl5pPr marL="8349437" indent="0">
              <a:buNone/>
              <a:defRPr sz="7359" b="1"/>
            </a:lvl5pPr>
            <a:lvl6pPr marL="10436801" indent="0">
              <a:buNone/>
              <a:defRPr sz="7359" b="1"/>
            </a:lvl6pPr>
            <a:lvl7pPr marL="12524161" indent="0">
              <a:buNone/>
              <a:defRPr sz="7359" b="1"/>
            </a:lvl7pPr>
            <a:lvl8pPr marL="14611519" indent="0">
              <a:buNone/>
              <a:defRPr sz="7359" b="1"/>
            </a:lvl8pPr>
            <a:lvl9pPr marL="16698880" indent="0">
              <a:buNone/>
              <a:defRPr sz="7359"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15379398" y="13574342"/>
            <a:ext cx="13382064" cy="24661709"/>
          </a:xfrm>
        </p:spPr>
        <p:txBody>
          <a:bodyPr/>
          <a:lstStyle>
            <a:lvl1pPr>
              <a:defRPr sz="11039"/>
            </a:lvl1pPr>
            <a:lvl2pPr>
              <a:defRPr sz="9058"/>
            </a:lvl2pPr>
            <a:lvl3pPr>
              <a:defRPr sz="8208"/>
            </a:lvl3pPr>
            <a:lvl4pPr>
              <a:defRPr sz="7359"/>
            </a:lvl4pPr>
            <a:lvl5pPr>
              <a:defRPr sz="7359"/>
            </a:lvl5pPr>
            <a:lvl6pPr>
              <a:defRPr sz="7359"/>
            </a:lvl6pPr>
            <a:lvl7pPr>
              <a:defRPr sz="7359"/>
            </a:lvl7pPr>
            <a:lvl8pPr>
              <a:defRPr sz="7359"/>
            </a:lvl8pPr>
            <a:lvl9pPr>
              <a:defRPr sz="735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F62527A-172D-42DC-8261-5F9E9E7CA173}" type="datetimeFigureOut">
              <a:rPr kumimoji="1" lang="ja-JP" altLang="en-US" smtClean="0"/>
              <a:pPr/>
              <a:t>2021/9/19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F05B40D-7D47-4DFC-82A0-F3ED994CF467}" type="slidenum">
              <a:rPr kumimoji="1" lang="ja-JP" altLang="en-US" smtClean="0"/>
              <a:pPr/>
              <a:t>‹#›</a:t>
            </a:fld>
            <a:endParaRPr kumimoji="1" lang="ja-JP" altLang="en-US"/>
          </a:p>
        </p:txBody>
      </p:sp>
    </p:spTree>
    <p:extLst>
      <p:ext uri="{BB962C8B-B14F-4D97-AF65-F5344CB8AC3E}">
        <p14:creationId xmlns:p14="http://schemas.microsoft.com/office/powerpoint/2010/main" val="2222104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F62527A-172D-42DC-8261-5F9E9E7CA173}" type="datetimeFigureOut">
              <a:rPr kumimoji="1" lang="ja-JP" altLang="en-US" smtClean="0"/>
              <a:pPr/>
              <a:t>2021/9/19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F05B40D-7D47-4DFC-82A0-F3ED994CF467}" type="slidenum">
              <a:rPr kumimoji="1" lang="ja-JP" altLang="en-US" smtClean="0"/>
              <a:pPr/>
              <a:t>‹#›</a:t>
            </a:fld>
            <a:endParaRPr kumimoji="1" lang="ja-JP" altLang="en-US"/>
          </a:p>
        </p:txBody>
      </p:sp>
    </p:spTree>
    <p:extLst>
      <p:ext uri="{BB962C8B-B14F-4D97-AF65-F5344CB8AC3E}">
        <p14:creationId xmlns:p14="http://schemas.microsoft.com/office/powerpoint/2010/main" val="1954558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F62527A-172D-42DC-8261-5F9E9E7CA173}" type="datetimeFigureOut">
              <a:rPr kumimoji="1" lang="ja-JP" altLang="en-US" smtClean="0"/>
              <a:pPr/>
              <a:t>2021/9/19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F05B40D-7D47-4DFC-82A0-F3ED994CF467}" type="slidenum">
              <a:rPr kumimoji="1" lang="ja-JP" altLang="en-US" smtClean="0"/>
              <a:pPr/>
              <a:t>‹#›</a:t>
            </a:fld>
            <a:endParaRPr kumimoji="1" lang="ja-JP" altLang="en-US"/>
          </a:p>
        </p:txBody>
      </p:sp>
    </p:spTree>
    <p:extLst>
      <p:ext uri="{BB962C8B-B14F-4D97-AF65-F5344CB8AC3E}">
        <p14:creationId xmlns:p14="http://schemas.microsoft.com/office/powerpoint/2010/main" val="2927408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3770" y="1704223"/>
            <a:ext cx="9960337" cy="7252860"/>
          </a:xfrm>
        </p:spPr>
        <p:txBody>
          <a:bodyPr anchor="b"/>
          <a:lstStyle>
            <a:lvl1pPr algn="l">
              <a:defRPr sz="9058" b="1"/>
            </a:lvl1pPr>
          </a:lstStyle>
          <a:p>
            <a:r>
              <a:rPr kumimoji="1" lang="ja-JP" altLang="en-US"/>
              <a:t>マスター タイトルの書式設定</a:t>
            </a:r>
          </a:p>
        </p:txBody>
      </p:sp>
      <p:sp>
        <p:nvSpPr>
          <p:cNvPr id="3" name="コンテンツ プレースホルダー 2"/>
          <p:cNvSpPr>
            <a:spLocks noGrp="1"/>
          </p:cNvSpPr>
          <p:nvPr>
            <p:ph idx="1"/>
          </p:nvPr>
        </p:nvSpPr>
        <p:spPr>
          <a:xfrm>
            <a:off x="11836766" y="1704233"/>
            <a:ext cx="16924686" cy="36531826"/>
          </a:xfrm>
        </p:spPr>
        <p:txBody>
          <a:bodyPr/>
          <a:lstStyle>
            <a:lvl1pPr>
              <a:defRPr sz="14719"/>
            </a:lvl1pPr>
            <a:lvl2pPr>
              <a:defRPr sz="12737"/>
            </a:lvl2pPr>
            <a:lvl3pPr>
              <a:defRPr sz="11039"/>
            </a:lvl3pPr>
            <a:lvl4pPr>
              <a:defRPr sz="9058"/>
            </a:lvl4pPr>
            <a:lvl5pPr>
              <a:defRPr sz="9058"/>
            </a:lvl5pPr>
            <a:lvl6pPr>
              <a:defRPr sz="9058"/>
            </a:lvl6pPr>
            <a:lvl7pPr>
              <a:defRPr sz="9058"/>
            </a:lvl7pPr>
            <a:lvl8pPr>
              <a:defRPr sz="9058"/>
            </a:lvl8pPr>
            <a:lvl9pPr>
              <a:defRPr sz="905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1513770" y="8957094"/>
            <a:ext cx="9960337" cy="29278965"/>
          </a:xfrm>
        </p:spPr>
        <p:txBody>
          <a:bodyPr/>
          <a:lstStyle>
            <a:lvl1pPr marL="0" indent="0">
              <a:buNone/>
              <a:defRPr sz="6510"/>
            </a:lvl1pPr>
            <a:lvl2pPr marL="2087361" indent="0">
              <a:buNone/>
              <a:defRPr sz="5378"/>
            </a:lvl2pPr>
            <a:lvl3pPr marL="4174719" indent="0">
              <a:buNone/>
              <a:defRPr sz="4529"/>
            </a:lvl3pPr>
            <a:lvl4pPr marL="6262082" indent="0">
              <a:buNone/>
              <a:defRPr sz="4246"/>
            </a:lvl4pPr>
            <a:lvl5pPr marL="8349437" indent="0">
              <a:buNone/>
              <a:defRPr sz="4246"/>
            </a:lvl5pPr>
            <a:lvl6pPr marL="10436801" indent="0">
              <a:buNone/>
              <a:defRPr sz="4246"/>
            </a:lvl6pPr>
            <a:lvl7pPr marL="12524161" indent="0">
              <a:buNone/>
              <a:defRPr sz="4246"/>
            </a:lvl7pPr>
            <a:lvl8pPr marL="14611519" indent="0">
              <a:buNone/>
              <a:defRPr sz="4246"/>
            </a:lvl8pPr>
            <a:lvl9pPr marL="16698880" indent="0">
              <a:buNone/>
              <a:defRPr sz="4246"/>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62527A-172D-42DC-8261-5F9E9E7CA173}" type="datetimeFigureOut">
              <a:rPr kumimoji="1" lang="ja-JP" altLang="en-US" smtClean="0"/>
              <a:pPr/>
              <a:t>2021/9/19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05B40D-7D47-4DFC-82A0-F3ED994CF467}" type="slidenum">
              <a:rPr kumimoji="1" lang="ja-JP" altLang="en-US" smtClean="0"/>
              <a:pPr/>
              <a:t>‹#›</a:t>
            </a:fld>
            <a:endParaRPr kumimoji="1" lang="ja-JP" altLang="en-US"/>
          </a:p>
        </p:txBody>
      </p:sp>
    </p:spTree>
    <p:extLst>
      <p:ext uri="{BB962C8B-B14F-4D97-AF65-F5344CB8AC3E}">
        <p14:creationId xmlns:p14="http://schemas.microsoft.com/office/powerpoint/2010/main" val="3532659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4153" y="29962633"/>
            <a:ext cx="18165128" cy="3537259"/>
          </a:xfrm>
        </p:spPr>
        <p:txBody>
          <a:bodyPr anchor="b"/>
          <a:lstStyle>
            <a:lvl1pPr algn="l">
              <a:defRPr sz="9058" b="1"/>
            </a:lvl1pPr>
          </a:lstStyle>
          <a:p>
            <a:r>
              <a:rPr kumimoji="1" lang="ja-JP" altLang="en-US"/>
              <a:t>マスター タイトルの書式設定</a:t>
            </a:r>
          </a:p>
        </p:txBody>
      </p:sp>
      <p:sp>
        <p:nvSpPr>
          <p:cNvPr id="3" name="図プレースホルダー 2"/>
          <p:cNvSpPr>
            <a:spLocks noGrp="1"/>
          </p:cNvSpPr>
          <p:nvPr>
            <p:ph type="pic" idx="1"/>
          </p:nvPr>
        </p:nvSpPr>
        <p:spPr>
          <a:xfrm>
            <a:off x="5934153" y="3824601"/>
            <a:ext cx="18165128" cy="25682258"/>
          </a:xfrm>
        </p:spPr>
        <p:txBody>
          <a:bodyPr/>
          <a:lstStyle>
            <a:lvl1pPr marL="0" indent="0">
              <a:buNone/>
              <a:defRPr sz="14719"/>
            </a:lvl1pPr>
            <a:lvl2pPr marL="2087361" indent="0">
              <a:buNone/>
              <a:defRPr sz="12737"/>
            </a:lvl2pPr>
            <a:lvl3pPr marL="4174719" indent="0">
              <a:buNone/>
              <a:defRPr sz="11039"/>
            </a:lvl3pPr>
            <a:lvl4pPr marL="6262082" indent="0">
              <a:buNone/>
              <a:defRPr sz="9058"/>
            </a:lvl4pPr>
            <a:lvl5pPr marL="8349437" indent="0">
              <a:buNone/>
              <a:defRPr sz="9058"/>
            </a:lvl5pPr>
            <a:lvl6pPr marL="10436801" indent="0">
              <a:buNone/>
              <a:defRPr sz="9058"/>
            </a:lvl6pPr>
            <a:lvl7pPr marL="12524161" indent="0">
              <a:buNone/>
              <a:defRPr sz="9058"/>
            </a:lvl7pPr>
            <a:lvl8pPr marL="14611519" indent="0">
              <a:buNone/>
              <a:defRPr sz="9058"/>
            </a:lvl8pPr>
            <a:lvl9pPr marL="16698880" indent="0">
              <a:buNone/>
              <a:defRPr sz="9058"/>
            </a:lvl9pPr>
          </a:lstStyle>
          <a:p>
            <a:endParaRPr kumimoji="1" lang="ja-JP" altLang="en-US"/>
          </a:p>
        </p:txBody>
      </p:sp>
      <p:sp>
        <p:nvSpPr>
          <p:cNvPr id="4" name="テキスト プレースホルダー 3"/>
          <p:cNvSpPr>
            <a:spLocks noGrp="1"/>
          </p:cNvSpPr>
          <p:nvPr>
            <p:ph type="body" sz="half" idx="2"/>
          </p:nvPr>
        </p:nvSpPr>
        <p:spPr>
          <a:xfrm>
            <a:off x="5934153" y="33499896"/>
            <a:ext cx="18165128" cy="5023493"/>
          </a:xfrm>
        </p:spPr>
        <p:txBody>
          <a:bodyPr/>
          <a:lstStyle>
            <a:lvl1pPr marL="0" indent="0">
              <a:buNone/>
              <a:defRPr sz="6510"/>
            </a:lvl1pPr>
            <a:lvl2pPr marL="2087361" indent="0">
              <a:buNone/>
              <a:defRPr sz="5378"/>
            </a:lvl2pPr>
            <a:lvl3pPr marL="4174719" indent="0">
              <a:buNone/>
              <a:defRPr sz="4529"/>
            </a:lvl3pPr>
            <a:lvl4pPr marL="6262082" indent="0">
              <a:buNone/>
              <a:defRPr sz="4246"/>
            </a:lvl4pPr>
            <a:lvl5pPr marL="8349437" indent="0">
              <a:buNone/>
              <a:defRPr sz="4246"/>
            </a:lvl5pPr>
            <a:lvl6pPr marL="10436801" indent="0">
              <a:buNone/>
              <a:defRPr sz="4246"/>
            </a:lvl6pPr>
            <a:lvl7pPr marL="12524161" indent="0">
              <a:buNone/>
              <a:defRPr sz="4246"/>
            </a:lvl7pPr>
            <a:lvl8pPr marL="14611519" indent="0">
              <a:buNone/>
              <a:defRPr sz="4246"/>
            </a:lvl8pPr>
            <a:lvl9pPr marL="16698880" indent="0">
              <a:buNone/>
              <a:defRPr sz="4246"/>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62527A-172D-42DC-8261-5F9E9E7CA173}" type="datetimeFigureOut">
              <a:rPr kumimoji="1" lang="ja-JP" altLang="en-US" smtClean="0"/>
              <a:pPr/>
              <a:t>2021/9/19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05B40D-7D47-4DFC-82A0-F3ED994CF467}" type="slidenum">
              <a:rPr kumimoji="1" lang="ja-JP" altLang="en-US" smtClean="0"/>
              <a:pPr/>
              <a:t>‹#›</a:t>
            </a:fld>
            <a:endParaRPr kumimoji="1" lang="ja-JP" altLang="en-US"/>
          </a:p>
        </p:txBody>
      </p:sp>
    </p:spTree>
    <p:extLst>
      <p:ext uri="{BB962C8B-B14F-4D97-AF65-F5344CB8AC3E}">
        <p14:creationId xmlns:p14="http://schemas.microsoft.com/office/powerpoint/2010/main" val="1335559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13761" y="1714139"/>
            <a:ext cx="27247692" cy="7133961"/>
          </a:xfrm>
          <a:prstGeom prst="rect">
            <a:avLst/>
          </a:prstGeom>
        </p:spPr>
        <p:txBody>
          <a:bodyPr vert="horz" lIns="147490" tIns="73746" rIns="147490" bIns="73746"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1513761" y="9987560"/>
            <a:ext cx="27247692" cy="28248504"/>
          </a:xfrm>
          <a:prstGeom prst="rect">
            <a:avLst/>
          </a:prstGeom>
        </p:spPr>
        <p:txBody>
          <a:bodyPr vert="horz" lIns="147490" tIns="73746" rIns="147490" bIns="73746"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1513768" y="39672757"/>
            <a:ext cx="7064217" cy="2278903"/>
          </a:xfrm>
          <a:prstGeom prst="rect">
            <a:avLst/>
          </a:prstGeom>
        </p:spPr>
        <p:txBody>
          <a:bodyPr vert="horz" lIns="147490" tIns="73746" rIns="147490" bIns="73746" rtlCol="0" anchor="ctr"/>
          <a:lstStyle>
            <a:lvl1pPr algn="l">
              <a:defRPr sz="5378">
                <a:solidFill>
                  <a:schemeClr val="tx1">
                    <a:tint val="75000"/>
                  </a:schemeClr>
                </a:solidFill>
              </a:defRPr>
            </a:lvl1pPr>
          </a:lstStyle>
          <a:p>
            <a:fld id="{9F62527A-172D-42DC-8261-5F9E9E7CA173}" type="datetimeFigureOut">
              <a:rPr kumimoji="1" lang="ja-JP" altLang="en-US" smtClean="0"/>
              <a:pPr/>
              <a:t>2021/9/19</a:t>
            </a:fld>
            <a:endParaRPr kumimoji="1" lang="ja-JP" altLang="en-US"/>
          </a:p>
        </p:txBody>
      </p:sp>
      <p:sp>
        <p:nvSpPr>
          <p:cNvPr id="5" name="フッター プレースホルダー 4"/>
          <p:cNvSpPr>
            <a:spLocks noGrp="1"/>
          </p:cNvSpPr>
          <p:nvPr>
            <p:ph type="ftr" sz="quarter" idx="3"/>
          </p:nvPr>
        </p:nvSpPr>
        <p:spPr>
          <a:xfrm>
            <a:off x="10344037" y="39672757"/>
            <a:ext cx="9587150" cy="2278903"/>
          </a:xfrm>
          <a:prstGeom prst="rect">
            <a:avLst/>
          </a:prstGeom>
        </p:spPr>
        <p:txBody>
          <a:bodyPr vert="horz" lIns="147490" tIns="73746" rIns="147490" bIns="73746" rtlCol="0" anchor="ctr"/>
          <a:lstStyle>
            <a:lvl1pPr algn="ctr">
              <a:defRPr sz="537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21697239" y="39672757"/>
            <a:ext cx="7064217" cy="2278903"/>
          </a:xfrm>
          <a:prstGeom prst="rect">
            <a:avLst/>
          </a:prstGeom>
        </p:spPr>
        <p:txBody>
          <a:bodyPr vert="horz" lIns="147490" tIns="73746" rIns="147490" bIns="73746" rtlCol="0" anchor="ctr"/>
          <a:lstStyle>
            <a:lvl1pPr algn="r">
              <a:defRPr sz="5378">
                <a:solidFill>
                  <a:schemeClr val="tx1">
                    <a:tint val="75000"/>
                  </a:schemeClr>
                </a:solidFill>
              </a:defRPr>
            </a:lvl1pPr>
          </a:lstStyle>
          <a:p>
            <a:fld id="{FF05B40D-7D47-4DFC-82A0-F3ED994CF467}" type="slidenum">
              <a:rPr kumimoji="1" lang="ja-JP" altLang="en-US" smtClean="0"/>
              <a:pPr/>
              <a:t>‹#›</a:t>
            </a:fld>
            <a:endParaRPr kumimoji="1" lang="ja-JP" altLang="en-US"/>
          </a:p>
        </p:txBody>
      </p:sp>
    </p:spTree>
    <p:extLst>
      <p:ext uri="{BB962C8B-B14F-4D97-AF65-F5344CB8AC3E}">
        <p14:creationId xmlns:p14="http://schemas.microsoft.com/office/powerpoint/2010/main" val="1423620674"/>
      </p:ext>
    </p:extLst>
  </p:cSld>
  <p:clrMap bg1="dk1" tx1="lt1" bg2="dk2" tx2="lt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Lst>
  <p:txStyles>
    <p:titleStyle>
      <a:lvl1pPr algn="ctr" defTabSz="2087361" rtl="0" eaLnBrk="1" latinLnBrk="0" hangingPunct="1">
        <a:spcBef>
          <a:spcPct val="0"/>
        </a:spcBef>
        <a:buNone/>
        <a:defRPr kumimoji="1" sz="20097" kern="1200">
          <a:solidFill>
            <a:schemeClr val="tx1"/>
          </a:solidFill>
          <a:latin typeface="+mj-lt"/>
          <a:ea typeface="+mj-ea"/>
          <a:cs typeface="+mj-cs"/>
        </a:defRPr>
      </a:lvl1pPr>
    </p:titleStyle>
    <p:bodyStyle>
      <a:lvl1pPr marL="1565518" indent="-1565518" algn="l" defTabSz="2087361" rtl="0" eaLnBrk="1" latinLnBrk="0" hangingPunct="1">
        <a:spcBef>
          <a:spcPct val="20000"/>
        </a:spcBef>
        <a:buFont typeface="Arial"/>
        <a:buChar char="•"/>
        <a:defRPr kumimoji="1" sz="14719" kern="1200">
          <a:solidFill>
            <a:schemeClr val="tx1"/>
          </a:solidFill>
          <a:latin typeface="+mn-lt"/>
          <a:ea typeface="+mn-ea"/>
          <a:cs typeface="+mn-cs"/>
        </a:defRPr>
      </a:lvl1pPr>
      <a:lvl2pPr marL="3391961" indent="-1304597" algn="l" defTabSz="2087361" rtl="0" eaLnBrk="1" latinLnBrk="0" hangingPunct="1">
        <a:spcBef>
          <a:spcPct val="20000"/>
        </a:spcBef>
        <a:buFont typeface="Arial"/>
        <a:buChar char="–"/>
        <a:defRPr kumimoji="1" sz="12737" kern="1200">
          <a:solidFill>
            <a:schemeClr val="tx1"/>
          </a:solidFill>
          <a:latin typeface="+mn-lt"/>
          <a:ea typeface="+mn-ea"/>
          <a:cs typeface="+mn-cs"/>
        </a:defRPr>
      </a:lvl2pPr>
      <a:lvl3pPr marL="5218403" indent="-1043685" algn="l" defTabSz="2087361" rtl="0" eaLnBrk="1" latinLnBrk="0" hangingPunct="1">
        <a:spcBef>
          <a:spcPct val="20000"/>
        </a:spcBef>
        <a:buFont typeface="Arial"/>
        <a:buChar char="•"/>
        <a:defRPr kumimoji="1" sz="11039" kern="1200">
          <a:solidFill>
            <a:schemeClr val="tx1"/>
          </a:solidFill>
          <a:latin typeface="+mn-lt"/>
          <a:ea typeface="+mn-ea"/>
          <a:cs typeface="+mn-cs"/>
        </a:defRPr>
      </a:lvl3pPr>
      <a:lvl4pPr marL="7305761" indent="-1043685" algn="l" defTabSz="2087361" rtl="0" eaLnBrk="1" latinLnBrk="0" hangingPunct="1">
        <a:spcBef>
          <a:spcPct val="20000"/>
        </a:spcBef>
        <a:buFont typeface="Arial"/>
        <a:buChar char="–"/>
        <a:defRPr kumimoji="1" sz="9058" kern="1200">
          <a:solidFill>
            <a:schemeClr val="tx1"/>
          </a:solidFill>
          <a:latin typeface="+mn-lt"/>
          <a:ea typeface="+mn-ea"/>
          <a:cs typeface="+mn-cs"/>
        </a:defRPr>
      </a:lvl4pPr>
      <a:lvl5pPr marL="9393122" indent="-1043685" algn="l" defTabSz="2087361" rtl="0" eaLnBrk="1" latinLnBrk="0" hangingPunct="1">
        <a:spcBef>
          <a:spcPct val="20000"/>
        </a:spcBef>
        <a:buFont typeface="Arial"/>
        <a:buChar char="»"/>
        <a:defRPr kumimoji="1" sz="9058" kern="1200">
          <a:solidFill>
            <a:schemeClr val="tx1"/>
          </a:solidFill>
          <a:latin typeface="+mn-lt"/>
          <a:ea typeface="+mn-ea"/>
          <a:cs typeface="+mn-cs"/>
        </a:defRPr>
      </a:lvl5pPr>
      <a:lvl6pPr marL="11480483" indent="-1043685" algn="l" defTabSz="2087361" rtl="0" eaLnBrk="1" latinLnBrk="0" hangingPunct="1">
        <a:spcBef>
          <a:spcPct val="20000"/>
        </a:spcBef>
        <a:buFont typeface="Arial"/>
        <a:buChar char="•"/>
        <a:defRPr kumimoji="1" sz="9058" kern="1200">
          <a:solidFill>
            <a:schemeClr val="tx1"/>
          </a:solidFill>
          <a:latin typeface="+mn-lt"/>
          <a:ea typeface="+mn-ea"/>
          <a:cs typeface="+mn-cs"/>
        </a:defRPr>
      </a:lvl6pPr>
      <a:lvl7pPr marL="13567840" indent="-1043685" algn="l" defTabSz="2087361" rtl="0" eaLnBrk="1" latinLnBrk="0" hangingPunct="1">
        <a:spcBef>
          <a:spcPct val="20000"/>
        </a:spcBef>
        <a:buFont typeface="Arial"/>
        <a:buChar char="•"/>
        <a:defRPr kumimoji="1" sz="9058" kern="1200">
          <a:solidFill>
            <a:schemeClr val="tx1"/>
          </a:solidFill>
          <a:latin typeface="+mn-lt"/>
          <a:ea typeface="+mn-ea"/>
          <a:cs typeface="+mn-cs"/>
        </a:defRPr>
      </a:lvl7pPr>
      <a:lvl8pPr marL="15655204" indent="-1043685" algn="l" defTabSz="2087361" rtl="0" eaLnBrk="1" latinLnBrk="0" hangingPunct="1">
        <a:spcBef>
          <a:spcPct val="20000"/>
        </a:spcBef>
        <a:buFont typeface="Arial"/>
        <a:buChar char="•"/>
        <a:defRPr kumimoji="1" sz="9058" kern="1200">
          <a:solidFill>
            <a:schemeClr val="tx1"/>
          </a:solidFill>
          <a:latin typeface="+mn-lt"/>
          <a:ea typeface="+mn-ea"/>
          <a:cs typeface="+mn-cs"/>
        </a:defRPr>
      </a:lvl8pPr>
      <a:lvl9pPr marL="17742559" indent="-1043685" algn="l" defTabSz="2087361" rtl="0" eaLnBrk="1" latinLnBrk="0" hangingPunct="1">
        <a:spcBef>
          <a:spcPct val="20000"/>
        </a:spcBef>
        <a:buFont typeface="Arial"/>
        <a:buChar char="•"/>
        <a:defRPr kumimoji="1" sz="9058" kern="1200">
          <a:solidFill>
            <a:schemeClr val="tx1"/>
          </a:solidFill>
          <a:latin typeface="+mn-lt"/>
          <a:ea typeface="+mn-ea"/>
          <a:cs typeface="+mn-cs"/>
        </a:defRPr>
      </a:lvl9pPr>
    </p:bodyStyle>
    <p:otherStyle>
      <a:defPPr>
        <a:defRPr lang="ja-JP"/>
      </a:defPPr>
      <a:lvl1pPr marL="0" algn="l" defTabSz="2087361" rtl="0" eaLnBrk="1" latinLnBrk="0" hangingPunct="1">
        <a:defRPr kumimoji="1" sz="8208" kern="1200">
          <a:solidFill>
            <a:schemeClr val="tx1"/>
          </a:solidFill>
          <a:latin typeface="+mn-lt"/>
          <a:ea typeface="+mn-ea"/>
          <a:cs typeface="+mn-cs"/>
        </a:defRPr>
      </a:lvl1pPr>
      <a:lvl2pPr marL="2087361" algn="l" defTabSz="2087361" rtl="0" eaLnBrk="1" latinLnBrk="0" hangingPunct="1">
        <a:defRPr kumimoji="1" sz="8208" kern="1200">
          <a:solidFill>
            <a:schemeClr val="tx1"/>
          </a:solidFill>
          <a:latin typeface="+mn-lt"/>
          <a:ea typeface="+mn-ea"/>
          <a:cs typeface="+mn-cs"/>
        </a:defRPr>
      </a:lvl2pPr>
      <a:lvl3pPr marL="4174719" algn="l" defTabSz="2087361" rtl="0" eaLnBrk="1" latinLnBrk="0" hangingPunct="1">
        <a:defRPr kumimoji="1" sz="8208" kern="1200">
          <a:solidFill>
            <a:schemeClr val="tx1"/>
          </a:solidFill>
          <a:latin typeface="+mn-lt"/>
          <a:ea typeface="+mn-ea"/>
          <a:cs typeface="+mn-cs"/>
        </a:defRPr>
      </a:lvl3pPr>
      <a:lvl4pPr marL="6262082" algn="l" defTabSz="2087361" rtl="0" eaLnBrk="1" latinLnBrk="0" hangingPunct="1">
        <a:defRPr kumimoji="1" sz="8208" kern="1200">
          <a:solidFill>
            <a:schemeClr val="tx1"/>
          </a:solidFill>
          <a:latin typeface="+mn-lt"/>
          <a:ea typeface="+mn-ea"/>
          <a:cs typeface="+mn-cs"/>
        </a:defRPr>
      </a:lvl4pPr>
      <a:lvl5pPr marL="8349437" algn="l" defTabSz="2087361" rtl="0" eaLnBrk="1" latinLnBrk="0" hangingPunct="1">
        <a:defRPr kumimoji="1" sz="8208" kern="1200">
          <a:solidFill>
            <a:schemeClr val="tx1"/>
          </a:solidFill>
          <a:latin typeface="+mn-lt"/>
          <a:ea typeface="+mn-ea"/>
          <a:cs typeface="+mn-cs"/>
        </a:defRPr>
      </a:lvl5pPr>
      <a:lvl6pPr marL="10436801" algn="l" defTabSz="2087361" rtl="0" eaLnBrk="1" latinLnBrk="0" hangingPunct="1">
        <a:defRPr kumimoji="1" sz="8208" kern="1200">
          <a:solidFill>
            <a:schemeClr val="tx1"/>
          </a:solidFill>
          <a:latin typeface="+mn-lt"/>
          <a:ea typeface="+mn-ea"/>
          <a:cs typeface="+mn-cs"/>
        </a:defRPr>
      </a:lvl6pPr>
      <a:lvl7pPr marL="12524161" algn="l" defTabSz="2087361" rtl="0" eaLnBrk="1" latinLnBrk="0" hangingPunct="1">
        <a:defRPr kumimoji="1" sz="8208" kern="1200">
          <a:solidFill>
            <a:schemeClr val="tx1"/>
          </a:solidFill>
          <a:latin typeface="+mn-lt"/>
          <a:ea typeface="+mn-ea"/>
          <a:cs typeface="+mn-cs"/>
        </a:defRPr>
      </a:lvl7pPr>
      <a:lvl8pPr marL="14611519" algn="l" defTabSz="2087361" rtl="0" eaLnBrk="1" latinLnBrk="0" hangingPunct="1">
        <a:defRPr kumimoji="1" sz="8208" kern="1200">
          <a:solidFill>
            <a:schemeClr val="tx1"/>
          </a:solidFill>
          <a:latin typeface="+mn-lt"/>
          <a:ea typeface="+mn-ea"/>
          <a:cs typeface="+mn-cs"/>
        </a:defRPr>
      </a:lvl8pPr>
      <a:lvl9pPr marL="16698880" algn="l" defTabSz="2087361" rtl="0" eaLnBrk="1" latinLnBrk="0" hangingPunct="1">
        <a:defRPr kumimoji="1" sz="82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750918" y="1142436"/>
            <a:ext cx="25285875" cy="1970257"/>
          </a:xfrm>
          <a:prstGeom prst="rect">
            <a:avLst/>
          </a:prstGeom>
          <a:solidFill>
            <a:srgbClr val="51A6C2"/>
          </a:solidFill>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sz="8000" dirty="0"/>
              <a:t>　</a:t>
            </a:r>
            <a:endParaRPr lang="ja-JP" altLang="ja-JP" sz="8000" dirty="0"/>
          </a:p>
        </p:txBody>
      </p:sp>
      <p:pic>
        <p:nvPicPr>
          <p:cNvPr id="14" name="図 13" descr="LRW_footer_A のコピー.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08553" y="975118"/>
            <a:ext cx="3464873" cy="3076434"/>
          </a:xfrm>
          <a:prstGeom prst="ellipse">
            <a:avLst/>
          </a:prstGeom>
          <a:ln>
            <a:noFill/>
          </a:ln>
          <a:effectLst>
            <a:softEdge rad="112500"/>
          </a:effectLst>
        </p:spPr>
      </p:pic>
      <p:sp>
        <p:nvSpPr>
          <p:cNvPr id="18" name="正方形/長方形 17"/>
          <p:cNvSpPr/>
          <p:nvPr/>
        </p:nvSpPr>
        <p:spPr>
          <a:xfrm>
            <a:off x="27014307" y="3254920"/>
            <a:ext cx="2293231" cy="1132481"/>
          </a:xfrm>
          <a:prstGeom prst="rect">
            <a:avLst/>
          </a:prstGeom>
          <a:noFill/>
        </p:spPr>
        <p:txBody>
          <a:bodyPr wrap="square" lIns="258818" tIns="129409" rIns="258818" bIns="129409">
            <a:spAutoFit/>
            <a:scene3d>
              <a:camera prst="orthographicFront"/>
              <a:lightRig rig="balanced" dir="t">
                <a:rot lat="0" lon="0" rev="2100000"/>
              </a:lightRig>
            </a:scene3d>
            <a:sp3d extrusionH="57150" prstMaterial="metal">
              <a:bevelT w="38100" h="25400"/>
              <a:contourClr>
                <a:schemeClr val="bg2"/>
              </a:contourClr>
            </a:sp3d>
          </a:bodyPr>
          <a:lstStyle/>
          <a:p>
            <a:r>
              <a:rPr lang="en-US" altLang="ja-JP" sz="5661" b="1" dirty="0">
                <a:ln w="50800"/>
                <a:solidFill>
                  <a:schemeClr val="bg1">
                    <a:shade val="50000"/>
                  </a:schemeClr>
                </a:solidFill>
                <a:latin typeface="+mj-ea"/>
                <a:ea typeface="+mj-ea"/>
              </a:rPr>
              <a:t>2021</a:t>
            </a:r>
            <a:endParaRPr lang="ja-JP" altLang="en-US" sz="5661" b="1" dirty="0">
              <a:ln w="50800"/>
              <a:solidFill>
                <a:schemeClr val="bg1">
                  <a:shade val="50000"/>
                </a:schemeClr>
              </a:solidFill>
              <a:latin typeface="+mj-ea"/>
              <a:ea typeface="+mj-ea"/>
            </a:endParaRPr>
          </a:p>
        </p:txBody>
      </p:sp>
      <p:sp>
        <p:nvSpPr>
          <p:cNvPr id="6" name="テキスト ボックス 5"/>
          <p:cNvSpPr txBox="1"/>
          <p:nvPr/>
        </p:nvSpPr>
        <p:spPr>
          <a:xfrm>
            <a:off x="4984478" y="3418732"/>
            <a:ext cx="18426839" cy="830997"/>
          </a:xfrm>
          <a:prstGeom prst="rect">
            <a:avLst/>
          </a:prstGeom>
          <a:noFill/>
        </p:spPr>
        <p:txBody>
          <a:bodyPr wrap="none" rtlCol="0">
            <a:spAutoFit/>
          </a:bodyPr>
          <a:lstStyle/>
          <a:p>
            <a:pPr algn="ctr"/>
            <a:r>
              <a:rPr lang="ja-JP" altLang="en-US" sz="4800" dirty="0">
                <a:solidFill>
                  <a:schemeClr val="bg1"/>
                </a:solidFill>
                <a:latin typeface="+mn-ea"/>
              </a:rPr>
              <a:t>山崎　誠（国立国語研究所 言語変化研究領域</a:t>
            </a:r>
            <a:r>
              <a:rPr lang="en-US" altLang="ja-JP" sz="4800" dirty="0">
                <a:solidFill>
                  <a:schemeClr val="bg1"/>
                </a:solidFill>
                <a:latin typeface="+mn-ea"/>
              </a:rPr>
              <a:t>/</a:t>
            </a:r>
            <a:r>
              <a:rPr lang="ja-JP" altLang="en-US" sz="4800" dirty="0">
                <a:solidFill>
                  <a:schemeClr val="bg1"/>
                </a:solidFill>
                <a:latin typeface="+mn-ea"/>
              </a:rPr>
              <a:t>コーパス開発センター）</a:t>
            </a:r>
            <a:endParaRPr lang="en-US" altLang="ja-JP" sz="4800" dirty="0">
              <a:solidFill>
                <a:schemeClr val="bg1"/>
              </a:solidFill>
              <a:latin typeface="+mn-ea"/>
            </a:endParaRPr>
          </a:p>
        </p:txBody>
      </p:sp>
      <p:sp>
        <p:nvSpPr>
          <p:cNvPr id="71" name="テキスト ボックス 70"/>
          <p:cNvSpPr txBox="1"/>
          <p:nvPr/>
        </p:nvSpPr>
        <p:spPr>
          <a:xfrm>
            <a:off x="1456087" y="1537650"/>
            <a:ext cx="23714060" cy="1355115"/>
          </a:xfrm>
          <a:prstGeom prst="rect">
            <a:avLst/>
          </a:prstGeom>
          <a:noFill/>
        </p:spPr>
        <p:txBody>
          <a:bodyPr wrap="square" rtlCol="0">
            <a:spAutoFit/>
          </a:bodyPr>
          <a:lstStyle/>
          <a:p>
            <a:pPr algn="ctr"/>
            <a:r>
              <a:rPr lang="ja-JP" altLang="en-US" b="1" dirty="0">
                <a:solidFill>
                  <a:schemeClr val="bg1"/>
                </a:solidFill>
              </a:rPr>
              <a:t>テキストにおける同音異義語の分布</a:t>
            </a:r>
            <a:endParaRPr lang="ja-JP" altLang="ja-JP" dirty="0">
              <a:solidFill>
                <a:schemeClr val="bg1"/>
              </a:solidFill>
            </a:endParaRPr>
          </a:p>
        </p:txBody>
      </p:sp>
      <p:sp>
        <p:nvSpPr>
          <p:cNvPr id="3" name="テキスト ボックス 2"/>
          <p:cNvSpPr txBox="1"/>
          <p:nvPr/>
        </p:nvSpPr>
        <p:spPr>
          <a:xfrm>
            <a:off x="19242061" y="350131"/>
            <a:ext cx="10402415" cy="584775"/>
          </a:xfrm>
          <a:prstGeom prst="rect">
            <a:avLst/>
          </a:prstGeom>
          <a:noFill/>
        </p:spPr>
        <p:txBody>
          <a:bodyPr wrap="square" rtlCol="0">
            <a:spAutoFit/>
          </a:bodyPr>
          <a:lstStyle/>
          <a:p>
            <a:pPr algn="r"/>
            <a:r>
              <a:rPr kumimoji="1" lang="en-US" altLang="ja-JP" sz="3200" dirty="0">
                <a:solidFill>
                  <a:schemeClr val="bg1"/>
                </a:solidFill>
              </a:rPr>
              <a:t>2021.09.13</a:t>
            </a:r>
            <a:r>
              <a:rPr kumimoji="1" lang="ja-JP" altLang="en-US" sz="3200" dirty="0">
                <a:solidFill>
                  <a:schemeClr val="bg1"/>
                </a:solidFill>
              </a:rPr>
              <a:t>　言語資源活用ワークショップ</a:t>
            </a:r>
            <a:r>
              <a:rPr kumimoji="1" lang="en-US" altLang="ja-JP" sz="3200" dirty="0">
                <a:solidFill>
                  <a:schemeClr val="bg1"/>
                </a:solidFill>
              </a:rPr>
              <a:t>2021</a:t>
            </a:r>
            <a:r>
              <a:rPr kumimoji="1" lang="ja-JP" altLang="en-US" sz="3200" dirty="0">
                <a:solidFill>
                  <a:schemeClr val="bg1"/>
                </a:solidFill>
              </a:rPr>
              <a:t>（オンライン）</a:t>
            </a:r>
          </a:p>
        </p:txBody>
      </p:sp>
      <p:sp>
        <p:nvSpPr>
          <p:cNvPr id="30" name="テキスト ボックス 29"/>
          <p:cNvSpPr txBox="1"/>
          <p:nvPr/>
        </p:nvSpPr>
        <p:spPr>
          <a:xfrm>
            <a:off x="591827" y="308552"/>
            <a:ext cx="2227666" cy="707886"/>
          </a:xfrm>
          <a:prstGeom prst="rect">
            <a:avLst/>
          </a:prstGeom>
          <a:noFill/>
        </p:spPr>
        <p:txBody>
          <a:bodyPr wrap="square" rtlCol="0">
            <a:spAutoFit/>
          </a:bodyPr>
          <a:lstStyle/>
          <a:p>
            <a:r>
              <a:rPr kumimoji="1" lang="en-US" altLang="ja-JP" sz="4000" b="1" dirty="0">
                <a:solidFill>
                  <a:schemeClr val="bg1"/>
                </a:solidFill>
                <a:latin typeface="Times New Roman" panose="02020603050405020304" pitchFamily="18" charset="0"/>
                <a:ea typeface="ＭＳ ゴシック" panose="020B0609070205080204" pitchFamily="49" charset="-128"/>
                <a:cs typeface="Times New Roman" panose="02020603050405020304" pitchFamily="18" charset="0"/>
              </a:rPr>
              <a:t>P2-7</a:t>
            </a:r>
            <a:endParaRPr kumimoji="1" lang="ja-JP" altLang="en-US" sz="4000" b="1" dirty="0">
              <a:solidFill>
                <a:schemeClr val="bg1"/>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22" name="正方形/長方形 21"/>
          <p:cNvSpPr/>
          <p:nvPr/>
        </p:nvSpPr>
        <p:spPr>
          <a:xfrm>
            <a:off x="477406" y="4637285"/>
            <a:ext cx="14400000" cy="900000"/>
          </a:xfrm>
          <a:prstGeom prst="rect">
            <a:avLst/>
          </a:prstGeom>
          <a:solidFill>
            <a:srgbClr val="51A6C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bg1"/>
                </a:solidFill>
              </a:rPr>
              <a:t>１</a:t>
            </a:r>
            <a:r>
              <a:rPr lang="en-US" altLang="ja-JP" sz="4800" dirty="0">
                <a:solidFill>
                  <a:schemeClr val="bg1"/>
                </a:solidFill>
              </a:rPr>
              <a:t>.</a:t>
            </a:r>
            <a:r>
              <a:rPr lang="ja-JP" altLang="en-US" sz="4800" dirty="0">
                <a:solidFill>
                  <a:schemeClr val="bg1"/>
                </a:solidFill>
              </a:rPr>
              <a:t>はじめに</a:t>
            </a:r>
          </a:p>
        </p:txBody>
      </p:sp>
      <p:sp>
        <p:nvSpPr>
          <p:cNvPr id="46" name="正方形/長方形 45"/>
          <p:cNvSpPr/>
          <p:nvPr/>
        </p:nvSpPr>
        <p:spPr>
          <a:xfrm>
            <a:off x="15397807" y="4637285"/>
            <a:ext cx="14400000" cy="900000"/>
          </a:xfrm>
          <a:prstGeom prst="rect">
            <a:avLst/>
          </a:prstGeom>
          <a:solidFill>
            <a:srgbClr val="51A6C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bg1"/>
                </a:solidFill>
              </a:rPr>
              <a:t>２</a:t>
            </a:r>
            <a:r>
              <a:rPr lang="en-US" altLang="ja-JP" sz="4800" dirty="0">
                <a:solidFill>
                  <a:schemeClr val="bg1"/>
                </a:solidFill>
              </a:rPr>
              <a:t>.</a:t>
            </a:r>
            <a:r>
              <a:rPr lang="ja-JP" altLang="en-US" sz="4800" dirty="0">
                <a:solidFill>
                  <a:schemeClr val="bg1"/>
                </a:solidFill>
              </a:rPr>
              <a:t>先行研究（一部）</a:t>
            </a:r>
          </a:p>
        </p:txBody>
      </p:sp>
      <p:sp>
        <p:nvSpPr>
          <p:cNvPr id="72" name="正方形/長方形 71"/>
          <p:cNvSpPr/>
          <p:nvPr/>
        </p:nvSpPr>
        <p:spPr>
          <a:xfrm>
            <a:off x="423532" y="38794130"/>
            <a:ext cx="28800000" cy="900000"/>
          </a:xfrm>
          <a:prstGeom prst="rect">
            <a:avLst/>
          </a:prstGeom>
          <a:solidFill>
            <a:srgbClr val="51A6C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bg1"/>
                </a:solidFill>
              </a:rPr>
              <a:t>８</a:t>
            </a:r>
            <a:r>
              <a:rPr lang="en-US" altLang="ja-JP" sz="4800" dirty="0">
                <a:solidFill>
                  <a:schemeClr val="bg1"/>
                </a:solidFill>
              </a:rPr>
              <a:t>.</a:t>
            </a:r>
            <a:r>
              <a:rPr lang="ja-JP" altLang="en-US" sz="4800" dirty="0">
                <a:solidFill>
                  <a:schemeClr val="bg1"/>
                </a:solidFill>
              </a:rPr>
              <a:t>まとめと今後の課題</a:t>
            </a:r>
          </a:p>
        </p:txBody>
      </p:sp>
      <p:sp>
        <p:nvSpPr>
          <p:cNvPr id="9" name="テキスト ボックス 8">
            <a:extLst>
              <a:ext uri="{FF2B5EF4-FFF2-40B4-BE49-F238E27FC236}">
                <a16:creationId xmlns:a16="http://schemas.microsoft.com/office/drawing/2014/main" id="{29A89957-3824-4AD5-A3CF-A4E5912D0393}"/>
              </a:ext>
            </a:extLst>
          </p:cNvPr>
          <p:cNvSpPr txBox="1"/>
          <p:nvPr/>
        </p:nvSpPr>
        <p:spPr>
          <a:xfrm>
            <a:off x="627819" y="5745133"/>
            <a:ext cx="14039999" cy="4462760"/>
          </a:xfrm>
          <a:prstGeom prst="rect">
            <a:avLst/>
          </a:prstGeom>
          <a:noFill/>
        </p:spPr>
        <p:txBody>
          <a:bodyPr wrap="square" rtlCol="0">
            <a:spAutoFit/>
          </a:bodyPr>
          <a:lstStyle/>
          <a:p>
            <a:pPr marL="571500" indent="-571500">
              <a:buFont typeface="Wingdings" panose="05000000000000000000" pitchFamily="2" charset="2"/>
              <a:buChar char="Ø"/>
            </a:pPr>
            <a:r>
              <a:rPr kumimoji="1" lang="ja-JP" altLang="en-US" sz="3200" dirty="0">
                <a:solidFill>
                  <a:srgbClr val="002060"/>
                </a:solidFill>
              </a:rPr>
              <a:t>日本語には同音語（同音異義語 ）が多い，という主張は日本語の特徴の一つとしてたびたび登場するが，具体的な証拠を挙げている文献は少ない。</a:t>
            </a:r>
            <a:endParaRPr kumimoji="1" lang="en-US" altLang="ja-JP" sz="3200" dirty="0">
              <a:solidFill>
                <a:srgbClr val="002060"/>
              </a:solidFill>
            </a:endParaRPr>
          </a:p>
          <a:p>
            <a:pPr marL="571500" indent="-571500">
              <a:buFont typeface="Wingdings" panose="05000000000000000000" pitchFamily="2" charset="2"/>
              <a:buChar char="Ø"/>
            </a:pPr>
            <a:r>
              <a:rPr kumimoji="1" lang="ja-JP" altLang="en-US" sz="3200" dirty="0">
                <a:solidFill>
                  <a:srgbClr val="002060"/>
                </a:solidFill>
              </a:rPr>
              <a:t>管見の限りでは，望月（</a:t>
            </a:r>
            <a:r>
              <a:rPr kumimoji="1" lang="en-US" altLang="ja-JP" sz="3200" dirty="0">
                <a:solidFill>
                  <a:srgbClr val="002060"/>
                </a:solidFill>
              </a:rPr>
              <a:t>1974</a:t>
            </a:r>
            <a:r>
              <a:rPr kumimoji="1" lang="ja-JP" altLang="en-US" sz="3200" dirty="0">
                <a:solidFill>
                  <a:srgbClr val="002060"/>
                </a:solidFill>
              </a:rPr>
              <a:t>）が，日中の辞書の見出し語をデータとして同音語の割合を比較している。「同音語の割合は，どちらも</a:t>
            </a:r>
            <a:r>
              <a:rPr kumimoji="1" lang="en-US" altLang="ja-JP" sz="3200" dirty="0">
                <a:solidFill>
                  <a:srgbClr val="002060"/>
                </a:solidFill>
              </a:rPr>
              <a:t>35</a:t>
            </a:r>
            <a:r>
              <a:rPr kumimoji="1" lang="ja-JP" altLang="en-US" sz="3200" dirty="0">
                <a:solidFill>
                  <a:srgbClr val="002060"/>
                </a:solidFill>
              </a:rPr>
              <a:t>～</a:t>
            </a:r>
            <a:r>
              <a:rPr kumimoji="1" lang="en-US" altLang="ja-JP" sz="3200" dirty="0">
                <a:solidFill>
                  <a:srgbClr val="002060"/>
                </a:solidFill>
              </a:rPr>
              <a:t>36</a:t>
            </a:r>
            <a:r>
              <a:rPr kumimoji="1" lang="ja-JP" altLang="en-US" sz="3200" dirty="0">
                <a:solidFill>
                  <a:srgbClr val="002060"/>
                </a:solidFill>
              </a:rPr>
              <a:t>％程度」と指摘。</a:t>
            </a:r>
            <a:endParaRPr kumimoji="1" lang="en-US" altLang="ja-JP" sz="3200" dirty="0">
              <a:solidFill>
                <a:srgbClr val="002060"/>
              </a:solidFill>
            </a:endParaRPr>
          </a:p>
          <a:p>
            <a:pPr marL="571500" indent="-571500">
              <a:buFont typeface="Wingdings" panose="05000000000000000000" pitchFamily="2" charset="2"/>
              <a:buChar char="Ø"/>
            </a:pPr>
            <a:r>
              <a:rPr kumimoji="1" lang="ja-JP" altLang="en-US" sz="3200" dirty="0">
                <a:solidFill>
                  <a:srgbClr val="002060"/>
                </a:solidFill>
              </a:rPr>
              <a:t>「ただし，中国語では，声調（アクセント）を考慮に入れると，まったくの同音語は</a:t>
            </a:r>
            <a:r>
              <a:rPr kumimoji="1" lang="en-US" altLang="ja-JP" sz="3200" dirty="0">
                <a:solidFill>
                  <a:srgbClr val="002060"/>
                </a:solidFill>
              </a:rPr>
              <a:t>11.6%</a:t>
            </a:r>
            <a:r>
              <a:rPr kumimoji="1" lang="ja-JP" altLang="en-US" sz="3200" dirty="0">
                <a:solidFill>
                  <a:srgbClr val="002060"/>
                </a:solidFill>
              </a:rPr>
              <a:t>に減ってしまう．日本語でも，それを考慮すれば，多少は減るが，</a:t>
            </a:r>
            <a:r>
              <a:rPr kumimoji="1" lang="en-US" altLang="ja-JP" sz="3200" dirty="0">
                <a:solidFill>
                  <a:srgbClr val="002060"/>
                </a:solidFill>
              </a:rPr>
              <a:t>4</a:t>
            </a:r>
            <a:r>
              <a:rPr kumimoji="1" lang="ja-JP" altLang="en-US" sz="3200" dirty="0">
                <a:solidFill>
                  <a:srgbClr val="002060"/>
                </a:solidFill>
              </a:rPr>
              <a:t>拍の漢語のほとんどが平板型に属するように，アクセントの差は意味の弁別にあまり有効ではないということである．」</a:t>
            </a:r>
            <a:endParaRPr kumimoji="1" lang="en-US" altLang="ja-JP" sz="3200" dirty="0">
              <a:solidFill>
                <a:srgbClr val="002060"/>
              </a:solidFill>
            </a:endParaRPr>
          </a:p>
          <a:p>
            <a:pPr marL="571500" indent="-571500">
              <a:buFont typeface="Wingdings" panose="05000000000000000000" pitchFamily="2" charset="2"/>
              <a:buChar char="Ø"/>
            </a:pPr>
            <a:endParaRPr kumimoji="1" lang="en-US" altLang="ja-JP" sz="2800" dirty="0">
              <a:solidFill>
                <a:srgbClr val="002060"/>
              </a:solidFill>
            </a:endParaRPr>
          </a:p>
        </p:txBody>
      </p:sp>
      <p:sp>
        <p:nvSpPr>
          <p:cNvPr id="60" name="テキスト ボックス 59">
            <a:extLst>
              <a:ext uri="{FF2B5EF4-FFF2-40B4-BE49-F238E27FC236}">
                <a16:creationId xmlns:a16="http://schemas.microsoft.com/office/drawing/2014/main" id="{864CBAC8-FEFE-4CB8-A63C-DB269CBD72E1}"/>
              </a:ext>
            </a:extLst>
          </p:cNvPr>
          <p:cNvSpPr txBox="1"/>
          <p:nvPr/>
        </p:nvSpPr>
        <p:spPr>
          <a:xfrm>
            <a:off x="15397807" y="5596584"/>
            <a:ext cx="14400000" cy="4893647"/>
          </a:xfrm>
          <a:prstGeom prst="rect">
            <a:avLst/>
          </a:prstGeom>
          <a:noFill/>
        </p:spPr>
        <p:txBody>
          <a:bodyPr wrap="square">
            <a:spAutoFit/>
          </a:bodyPr>
          <a:lstStyle/>
          <a:p>
            <a:pPr marL="571500" indent="-571500">
              <a:buFont typeface="Wingdings" panose="05000000000000000000" pitchFamily="2" charset="2"/>
              <a:buChar char="Ø"/>
            </a:pPr>
            <a:r>
              <a:rPr lang="ja-JP" altLang="en-US" sz="3200" dirty="0">
                <a:solidFill>
                  <a:srgbClr val="002060"/>
                </a:solidFill>
                <a:latin typeface="+mn-ea"/>
              </a:rPr>
              <a:t>国立国語研究所（</a:t>
            </a:r>
            <a:r>
              <a:rPr lang="en-US" altLang="ja-JP" sz="3200" dirty="0">
                <a:solidFill>
                  <a:srgbClr val="002060"/>
                </a:solidFill>
                <a:latin typeface="+mn-ea"/>
              </a:rPr>
              <a:t>1961</a:t>
            </a:r>
            <a:r>
              <a:rPr lang="ja-JP" altLang="en-US" sz="3200" dirty="0">
                <a:solidFill>
                  <a:srgbClr val="002060"/>
                </a:solidFill>
                <a:latin typeface="+mn-ea"/>
              </a:rPr>
              <a:t>）：同音語に関する最初の総合的な研究。辞典や用語集等を元にしたもの。同音語集あり（頻度情報は無し）。</a:t>
            </a:r>
            <a:endParaRPr lang="en-US" altLang="ja-JP" sz="3200" dirty="0">
              <a:solidFill>
                <a:srgbClr val="002060"/>
              </a:solidFill>
              <a:latin typeface="+mn-ea"/>
            </a:endParaRPr>
          </a:p>
          <a:p>
            <a:pPr marL="571500" indent="-571500">
              <a:buFont typeface="Wingdings" panose="05000000000000000000" pitchFamily="2" charset="2"/>
              <a:buChar char="Ø"/>
            </a:pPr>
            <a:r>
              <a:rPr lang="ja-JP" altLang="en-US" sz="3200" dirty="0">
                <a:solidFill>
                  <a:srgbClr val="002060"/>
                </a:solidFill>
                <a:latin typeface="+mn-ea"/>
              </a:rPr>
              <a:t>田中（</a:t>
            </a:r>
            <a:r>
              <a:rPr lang="en-US" altLang="ja-JP" sz="3200" dirty="0">
                <a:solidFill>
                  <a:srgbClr val="002060"/>
                </a:solidFill>
                <a:latin typeface="+mn-ea"/>
              </a:rPr>
              <a:t>1971</a:t>
            </a:r>
            <a:r>
              <a:rPr lang="ja-JP" altLang="en-US" sz="3200" dirty="0">
                <a:solidFill>
                  <a:srgbClr val="002060"/>
                </a:solidFill>
                <a:latin typeface="+mn-ea"/>
              </a:rPr>
              <a:t>）：新聞の語彙調査に基づく。出現頻度の付いた同音語のリストを掲載。</a:t>
            </a:r>
            <a:endParaRPr lang="en-US" altLang="ja-JP" sz="3200" dirty="0">
              <a:solidFill>
                <a:srgbClr val="002060"/>
              </a:solidFill>
              <a:latin typeface="+mn-ea"/>
            </a:endParaRPr>
          </a:p>
          <a:p>
            <a:pPr marL="571500" indent="-571500">
              <a:buFont typeface="Wingdings" panose="05000000000000000000" pitchFamily="2" charset="2"/>
              <a:buChar char="Ø"/>
            </a:pPr>
            <a:r>
              <a:rPr lang="ja-JP" altLang="en-US" sz="3200" dirty="0">
                <a:solidFill>
                  <a:srgbClr val="002060"/>
                </a:solidFill>
                <a:latin typeface="+mn-ea"/>
              </a:rPr>
              <a:t>中野（</a:t>
            </a:r>
            <a:r>
              <a:rPr lang="en-US" altLang="ja-JP" sz="3200" dirty="0">
                <a:solidFill>
                  <a:srgbClr val="002060"/>
                </a:solidFill>
                <a:latin typeface="+mn-ea"/>
              </a:rPr>
              <a:t>1989</a:t>
            </a:r>
            <a:r>
              <a:rPr lang="ja-JP" altLang="en-US" sz="3200" dirty="0">
                <a:solidFill>
                  <a:srgbClr val="002060"/>
                </a:solidFill>
                <a:latin typeface="+mn-ea"/>
              </a:rPr>
              <a:t>）：教科書の語彙調査に基づく。意味分野と同音語の関係の分析，同音語のリストあり。</a:t>
            </a:r>
            <a:endParaRPr lang="en-US" altLang="ja-JP" sz="3200" dirty="0">
              <a:solidFill>
                <a:srgbClr val="002060"/>
              </a:solidFill>
              <a:latin typeface="+mn-ea"/>
            </a:endParaRPr>
          </a:p>
          <a:p>
            <a:pPr marL="571500" indent="-571500">
              <a:buFont typeface="Wingdings" panose="05000000000000000000" pitchFamily="2" charset="2"/>
              <a:buChar char="Ø"/>
            </a:pPr>
            <a:r>
              <a:rPr lang="ja-JP" altLang="en-US" sz="3200" dirty="0">
                <a:solidFill>
                  <a:srgbClr val="002060"/>
                </a:solidFill>
                <a:latin typeface="+mn-ea"/>
              </a:rPr>
              <a:t>山崎（</a:t>
            </a:r>
            <a:r>
              <a:rPr lang="en-US" altLang="ja-JP" sz="3200" dirty="0">
                <a:solidFill>
                  <a:srgbClr val="002060"/>
                </a:solidFill>
                <a:latin typeface="+mn-ea"/>
              </a:rPr>
              <a:t>2004</a:t>
            </a:r>
            <a:r>
              <a:rPr lang="ja-JP" altLang="en-US" sz="3200" dirty="0">
                <a:solidFill>
                  <a:srgbClr val="002060"/>
                </a:solidFill>
                <a:latin typeface="+mn-ea"/>
              </a:rPr>
              <a:t>）：雑誌の語彙調査に基づく。「意味分野と使用頻度から約８割の同音語が識別できる可能性がある」と述べた。</a:t>
            </a:r>
          </a:p>
          <a:p>
            <a:pPr marL="571500" indent="-571500">
              <a:buFont typeface="Wingdings" panose="05000000000000000000" pitchFamily="2" charset="2"/>
              <a:buChar char="Ø"/>
            </a:pPr>
            <a:r>
              <a:rPr lang="ja-JP" altLang="en-US" sz="3200" dirty="0">
                <a:solidFill>
                  <a:srgbClr val="002060"/>
                </a:solidFill>
                <a:latin typeface="+mn-ea"/>
              </a:rPr>
              <a:t>これらは，ある程度の規模のあるデータを使ったマクロな観点からの分析。</a:t>
            </a:r>
            <a:endParaRPr lang="en-US" altLang="ja-JP" sz="3200" dirty="0">
              <a:solidFill>
                <a:srgbClr val="002060"/>
              </a:solidFill>
              <a:latin typeface="+mn-ea"/>
            </a:endParaRPr>
          </a:p>
          <a:p>
            <a:pPr marL="571500" indent="-571500">
              <a:buFont typeface="Wingdings" panose="05000000000000000000" pitchFamily="2" charset="2"/>
              <a:buChar char="Ø"/>
            </a:pPr>
            <a:endParaRPr lang="ja-JP" altLang="en-US" sz="2400" dirty="0">
              <a:solidFill>
                <a:srgbClr val="002060"/>
              </a:solidFill>
              <a:latin typeface="+mn-ea"/>
            </a:endParaRPr>
          </a:p>
        </p:txBody>
      </p:sp>
      <p:sp>
        <p:nvSpPr>
          <p:cNvPr id="17" name="正方形/長方形 16">
            <a:extLst>
              <a:ext uri="{FF2B5EF4-FFF2-40B4-BE49-F238E27FC236}">
                <a16:creationId xmlns:a16="http://schemas.microsoft.com/office/drawing/2014/main" id="{66203A63-92AD-49B4-98DE-F7C7C37EB582}"/>
              </a:ext>
            </a:extLst>
          </p:cNvPr>
          <p:cNvSpPr/>
          <p:nvPr/>
        </p:nvSpPr>
        <p:spPr>
          <a:xfrm>
            <a:off x="477406" y="17398738"/>
            <a:ext cx="28800000" cy="900000"/>
          </a:xfrm>
          <a:prstGeom prst="rect">
            <a:avLst/>
          </a:prstGeom>
          <a:solidFill>
            <a:srgbClr val="51A6C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bg1"/>
                </a:solidFill>
              </a:rPr>
              <a:t>６</a:t>
            </a:r>
            <a:r>
              <a:rPr lang="en-US" altLang="ja-JP" sz="4800" dirty="0">
                <a:solidFill>
                  <a:schemeClr val="bg1"/>
                </a:solidFill>
              </a:rPr>
              <a:t>.</a:t>
            </a:r>
            <a:r>
              <a:rPr lang="ja-JP" altLang="en-US" sz="4800" dirty="0">
                <a:solidFill>
                  <a:schemeClr val="bg1"/>
                </a:solidFill>
              </a:rPr>
              <a:t>結果</a:t>
            </a:r>
          </a:p>
        </p:txBody>
      </p:sp>
      <p:sp>
        <p:nvSpPr>
          <p:cNvPr id="38" name="テキスト ボックス 37">
            <a:extLst>
              <a:ext uri="{FF2B5EF4-FFF2-40B4-BE49-F238E27FC236}">
                <a16:creationId xmlns:a16="http://schemas.microsoft.com/office/drawing/2014/main" id="{97290F1A-A17B-474E-B9B9-7073C1AE321E}"/>
              </a:ext>
            </a:extLst>
          </p:cNvPr>
          <p:cNvSpPr txBox="1"/>
          <p:nvPr/>
        </p:nvSpPr>
        <p:spPr>
          <a:xfrm>
            <a:off x="588282" y="39764468"/>
            <a:ext cx="27636320" cy="3231654"/>
          </a:xfrm>
          <a:prstGeom prst="rect">
            <a:avLst/>
          </a:prstGeom>
          <a:noFill/>
        </p:spPr>
        <p:txBody>
          <a:bodyPr wrap="square" rtlCol="0">
            <a:spAutoFit/>
          </a:bodyPr>
          <a:lstStyle/>
          <a:p>
            <a:pPr marL="571500" indent="-571500" algn="just">
              <a:buFont typeface="Wingdings" panose="05000000000000000000" pitchFamily="2" charset="2"/>
              <a:buChar char="Ø"/>
            </a:pPr>
            <a:r>
              <a:rPr kumimoji="1" lang="ja-JP" altLang="en-US" sz="2800" dirty="0">
                <a:solidFill>
                  <a:srgbClr val="002060"/>
                </a:solidFill>
              </a:rPr>
              <a:t>調査した図書館書籍（</a:t>
            </a:r>
            <a:r>
              <a:rPr kumimoji="1" lang="en-US" altLang="ja-JP" sz="2800" dirty="0">
                <a:solidFill>
                  <a:srgbClr val="002060"/>
                </a:solidFill>
              </a:rPr>
              <a:t>LB)</a:t>
            </a:r>
            <a:r>
              <a:rPr kumimoji="1" lang="ja-JP" altLang="en-US" sz="2800" dirty="0">
                <a:solidFill>
                  <a:srgbClr val="002060"/>
                </a:solidFill>
              </a:rPr>
              <a:t>の</a:t>
            </a:r>
            <a:r>
              <a:rPr kumimoji="1" lang="en-US" altLang="ja-JP" sz="2800" dirty="0">
                <a:solidFill>
                  <a:srgbClr val="002060"/>
                </a:solidFill>
              </a:rPr>
              <a:t>10551</a:t>
            </a:r>
            <a:r>
              <a:rPr kumimoji="1" lang="ja-JP" altLang="en-US" sz="2800" dirty="0">
                <a:solidFill>
                  <a:srgbClr val="002060"/>
                </a:solidFill>
              </a:rPr>
              <a:t>サンプルのうち，</a:t>
            </a:r>
            <a:r>
              <a:rPr kumimoji="1" lang="en-US" altLang="ja-JP" sz="2800" dirty="0">
                <a:solidFill>
                  <a:srgbClr val="002060"/>
                </a:solidFill>
              </a:rPr>
              <a:t>95.4%</a:t>
            </a:r>
            <a:r>
              <a:rPr kumimoji="1" lang="ja-JP" altLang="en-US" sz="2800" dirty="0">
                <a:solidFill>
                  <a:srgbClr val="002060"/>
                </a:solidFill>
              </a:rPr>
              <a:t>のサンプルに同音異義語の組が少なくとも</a:t>
            </a:r>
            <a:r>
              <a:rPr kumimoji="1" lang="en-US" altLang="ja-JP" sz="2800" dirty="0">
                <a:solidFill>
                  <a:srgbClr val="002060"/>
                </a:solidFill>
              </a:rPr>
              <a:t>1</a:t>
            </a:r>
            <a:r>
              <a:rPr kumimoji="1" lang="ja-JP" altLang="en-US" sz="2800" dirty="0">
                <a:solidFill>
                  <a:srgbClr val="002060"/>
                </a:solidFill>
              </a:rPr>
              <a:t>つ現れていた。</a:t>
            </a:r>
            <a:endParaRPr kumimoji="1" lang="en-US" altLang="ja-JP" sz="2800" dirty="0">
              <a:solidFill>
                <a:srgbClr val="002060"/>
              </a:solidFill>
            </a:endParaRPr>
          </a:p>
          <a:p>
            <a:pPr marL="571500" indent="-571500" algn="just">
              <a:buFont typeface="Wingdings" panose="05000000000000000000" pitchFamily="2" charset="2"/>
              <a:buChar char="Ø"/>
            </a:pPr>
            <a:r>
              <a:rPr kumimoji="1" lang="ja-JP" altLang="en-US" sz="2800" dirty="0">
                <a:solidFill>
                  <a:srgbClr val="002060"/>
                </a:solidFill>
              </a:rPr>
              <a:t>同音異義語の組み合わせで多かったもの（頻度</a:t>
            </a:r>
            <a:r>
              <a:rPr kumimoji="1" lang="en-US" altLang="ja-JP" sz="2800" dirty="0">
                <a:solidFill>
                  <a:srgbClr val="002060"/>
                </a:solidFill>
              </a:rPr>
              <a:t>10</a:t>
            </a:r>
            <a:r>
              <a:rPr kumimoji="1" lang="ja-JP" altLang="en-US" sz="2800" dirty="0">
                <a:solidFill>
                  <a:srgbClr val="002060"/>
                </a:solidFill>
              </a:rPr>
              <a:t>以上）</a:t>
            </a:r>
            <a:r>
              <a:rPr kumimoji="1" lang="en-US" altLang="ja-JP" sz="2800" dirty="0">
                <a:solidFill>
                  <a:srgbClr val="002060"/>
                </a:solidFill>
              </a:rPr>
              <a:t>1082</a:t>
            </a:r>
            <a:r>
              <a:rPr kumimoji="1" lang="ja-JP" altLang="en-US" sz="2800" dirty="0">
                <a:solidFill>
                  <a:srgbClr val="002060"/>
                </a:solidFill>
              </a:rPr>
              <a:t>組を見ると，</a:t>
            </a:r>
            <a:r>
              <a:rPr kumimoji="1" lang="en-US" altLang="ja-JP" sz="2800" dirty="0">
                <a:solidFill>
                  <a:srgbClr val="002060"/>
                </a:solidFill>
              </a:rPr>
              <a:t>7</a:t>
            </a:r>
            <a:r>
              <a:rPr kumimoji="1" lang="ja-JP" altLang="en-US" sz="2800" dirty="0">
                <a:solidFill>
                  <a:srgbClr val="002060"/>
                </a:solidFill>
              </a:rPr>
              <a:t>割弱は「方・法」や「社・者」のような一字漢語が多く，「以上・異常」「自信・自身」のような二字漢語同士の組み合わせは約</a:t>
            </a:r>
            <a:r>
              <a:rPr kumimoji="1" lang="en-US" altLang="ja-JP" sz="2800" dirty="0">
                <a:solidFill>
                  <a:srgbClr val="002060"/>
                </a:solidFill>
              </a:rPr>
              <a:t>3</a:t>
            </a:r>
            <a:r>
              <a:rPr kumimoji="1" lang="ja-JP" altLang="en-US" sz="2800" dirty="0">
                <a:solidFill>
                  <a:srgbClr val="002060"/>
                </a:solidFill>
              </a:rPr>
              <a:t>割であった。</a:t>
            </a:r>
            <a:endParaRPr kumimoji="1" lang="en-US" altLang="ja-JP" sz="2800" dirty="0">
              <a:solidFill>
                <a:srgbClr val="002060"/>
              </a:solidFill>
            </a:endParaRPr>
          </a:p>
          <a:p>
            <a:pPr marL="571500" indent="-571500" algn="just">
              <a:buFont typeface="Wingdings" panose="05000000000000000000" pitchFamily="2" charset="2"/>
              <a:buChar char="Ø"/>
            </a:pPr>
            <a:r>
              <a:rPr kumimoji="1" lang="ja-JP" altLang="en-US" sz="2800" dirty="0">
                <a:solidFill>
                  <a:srgbClr val="002060"/>
                </a:solidFill>
              </a:rPr>
              <a:t>サンプルに出現する同じ読みを持つ二字漢語の組み合わせでは，少なくとも約</a:t>
            </a:r>
            <a:r>
              <a:rPr kumimoji="1" lang="en-US" altLang="ja-JP" sz="2800" dirty="0">
                <a:solidFill>
                  <a:srgbClr val="002060"/>
                </a:solidFill>
              </a:rPr>
              <a:t>6</a:t>
            </a:r>
            <a:r>
              <a:rPr kumimoji="1" lang="ja-JP" altLang="en-US" sz="2800" dirty="0">
                <a:solidFill>
                  <a:srgbClr val="002060"/>
                </a:solidFill>
              </a:rPr>
              <a:t>割のサンプルに同音二字漢語の同音異義語が現れた。</a:t>
            </a:r>
            <a:endParaRPr kumimoji="1" lang="en-US" altLang="ja-JP" sz="2800" dirty="0">
              <a:solidFill>
                <a:srgbClr val="002060"/>
              </a:solidFill>
            </a:endParaRPr>
          </a:p>
          <a:p>
            <a:pPr marL="571500" indent="-571500" algn="just">
              <a:buFont typeface="Wingdings" panose="05000000000000000000" pitchFamily="2" charset="2"/>
              <a:buChar char="Ø"/>
            </a:pPr>
            <a:r>
              <a:rPr kumimoji="1" lang="ja-JP" altLang="en-US" sz="2800" dirty="0">
                <a:solidFill>
                  <a:srgbClr val="002060"/>
                </a:solidFill>
              </a:rPr>
              <a:t>課題：短単位の漢語のみに限って同音語の出現状況を調べたが，書き言葉の同音語で問題になるのは仮名漢字変換における語表記の選択の場面である。それを考慮すると，出現形のレベルでの同音語も視野に入れなければならないし固有名を含むすべての語種を対象にすべきである，たとえば，動詞や形容詞の活用形と他の語との同音語がどのくらいあるのかについても調査が必要であろう。</a:t>
            </a:r>
            <a:endParaRPr kumimoji="1" lang="ja-JP" altLang="en-US" sz="3600" dirty="0">
              <a:solidFill>
                <a:srgbClr val="002060"/>
              </a:solidFill>
            </a:endParaRPr>
          </a:p>
        </p:txBody>
      </p:sp>
      <p:sp>
        <p:nvSpPr>
          <p:cNvPr id="34" name="正方形/長方形 33">
            <a:extLst>
              <a:ext uri="{FF2B5EF4-FFF2-40B4-BE49-F238E27FC236}">
                <a16:creationId xmlns:a16="http://schemas.microsoft.com/office/drawing/2014/main" id="{7EA223C1-F8B3-48BA-A382-A429C45A23E2}"/>
              </a:ext>
            </a:extLst>
          </p:cNvPr>
          <p:cNvSpPr/>
          <p:nvPr/>
        </p:nvSpPr>
        <p:spPr>
          <a:xfrm>
            <a:off x="511637" y="13986199"/>
            <a:ext cx="14400000" cy="900000"/>
          </a:xfrm>
          <a:prstGeom prst="rect">
            <a:avLst/>
          </a:prstGeom>
          <a:solidFill>
            <a:srgbClr val="51A6C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bg1"/>
                </a:solidFill>
              </a:rPr>
              <a:t>５</a:t>
            </a:r>
            <a:r>
              <a:rPr lang="en-US" altLang="ja-JP" sz="4800" dirty="0">
                <a:solidFill>
                  <a:schemeClr val="bg1"/>
                </a:solidFill>
              </a:rPr>
              <a:t>.</a:t>
            </a:r>
            <a:r>
              <a:rPr lang="ja-JP" altLang="en-US" sz="4800" dirty="0">
                <a:solidFill>
                  <a:schemeClr val="bg1"/>
                </a:solidFill>
              </a:rPr>
              <a:t>データ</a:t>
            </a:r>
          </a:p>
        </p:txBody>
      </p:sp>
      <p:sp>
        <p:nvSpPr>
          <p:cNvPr id="4" name="テキスト ボックス 3">
            <a:extLst>
              <a:ext uri="{FF2B5EF4-FFF2-40B4-BE49-F238E27FC236}">
                <a16:creationId xmlns:a16="http://schemas.microsoft.com/office/drawing/2014/main" id="{D8B895E6-C4A2-44C1-A556-3514544E35FB}"/>
              </a:ext>
            </a:extLst>
          </p:cNvPr>
          <p:cNvSpPr txBox="1"/>
          <p:nvPr/>
        </p:nvSpPr>
        <p:spPr>
          <a:xfrm>
            <a:off x="663042" y="15049946"/>
            <a:ext cx="14214364" cy="2062103"/>
          </a:xfrm>
          <a:prstGeom prst="rect">
            <a:avLst/>
          </a:prstGeom>
          <a:noFill/>
        </p:spPr>
        <p:txBody>
          <a:bodyPr wrap="square" rtlCol="0">
            <a:spAutoFit/>
          </a:bodyPr>
          <a:lstStyle/>
          <a:p>
            <a:pPr marL="571500" indent="-571500">
              <a:buFont typeface="Wingdings" panose="05000000000000000000" pitchFamily="2" charset="2"/>
              <a:buChar char="Ø"/>
            </a:pPr>
            <a:r>
              <a:rPr kumimoji="1" lang="en-US" altLang="ja-JP" sz="3200" dirty="0">
                <a:solidFill>
                  <a:srgbClr val="002060"/>
                </a:solidFill>
              </a:rPr>
              <a:t>『</a:t>
            </a:r>
            <a:r>
              <a:rPr kumimoji="1" lang="ja-JP" altLang="en-US" sz="3200" dirty="0">
                <a:solidFill>
                  <a:srgbClr val="002060"/>
                </a:solidFill>
              </a:rPr>
              <a:t>現代日本語書き言葉均衡コーパス</a:t>
            </a:r>
            <a:r>
              <a:rPr kumimoji="1" lang="en-US" altLang="ja-JP" sz="3200" dirty="0">
                <a:solidFill>
                  <a:srgbClr val="002060"/>
                </a:solidFill>
              </a:rPr>
              <a:t>』(ver. 1.1)</a:t>
            </a:r>
            <a:r>
              <a:rPr kumimoji="1" lang="ja-JP" altLang="en-US" sz="3200" dirty="0">
                <a:solidFill>
                  <a:srgbClr val="002060"/>
                </a:solidFill>
              </a:rPr>
              <a:t>の図書館サブコーパス（</a:t>
            </a:r>
            <a:r>
              <a:rPr kumimoji="1" lang="en-US" altLang="ja-JP" sz="3200" dirty="0">
                <a:solidFill>
                  <a:srgbClr val="002060"/>
                </a:solidFill>
              </a:rPr>
              <a:t>LB</a:t>
            </a:r>
            <a:r>
              <a:rPr kumimoji="1" lang="ja-JP" altLang="en-US" sz="3200" dirty="0">
                <a:solidFill>
                  <a:srgbClr val="002060"/>
                </a:solidFill>
              </a:rPr>
              <a:t>）の</a:t>
            </a:r>
            <a:r>
              <a:rPr kumimoji="1" lang="en-US" altLang="ja-JP" sz="3200" dirty="0">
                <a:solidFill>
                  <a:srgbClr val="002060"/>
                </a:solidFill>
              </a:rPr>
              <a:t>10551</a:t>
            </a:r>
            <a:r>
              <a:rPr kumimoji="1" lang="ja-JP" altLang="en-US" sz="3200" dirty="0">
                <a:solidFill>
                  <a:srgbClr val="002060"/>
                </a:solidFill>
              </a:rPr>
              <a:t>サンプル。</a:t>
            </a:r>
            <a:endParaRPr kumimoji="1" lang="en-US" altLang="ja-JP" sz="3200" dirty="0">
              <a:solidFill>
                <a:srgbClr val="002060"/>
              </a:solidFill>
            </a:endParaRPr>
          </a:p>
          <a:p>
            <a:pPr marL="571500" indent="-571500">
              <a:buFont typeface="Wingdings" panose="05000000000000000000" pitchFamily="2" charset="2"/>
              <a:buChar char="Ø"/>
            </a:pPr>
            <a:r>
              <a:rPr kumimoji="1" lang="ja-JP" altLang="en-US" sz="3200" dirty="0">
                <a:solidFill>
                  <a:srgbClr val="002060"/>
                </a:solidFill>
              </a:rPr>
              <a:t>サンプルの平均語数は，</a:t>
            </a:r>
            <a:r>
              <a:rPr kumimoji="1" lang="en-US" altLang="ja-JP" sz="3200" dirty="0">
                <a:solidFill>
                  <a:srgbClr val="002060"/>
                </a:solidFill>
              </a:rPr>
              <a:t>3886.6</a:t>
            </a:r>
            <a:r>
              <a:rPr kumimoji="1" lang="ja-JP" altLang="en-US" sz="3200" dirty="0">
                <a:solidFill>
                  <a:srgbClr val="002060"/>
                </a:solidFill>
              </a:rPr>
              <a:t>語，中央値は</a:t>
            </a:r>
            <a:r>
              <a:rPr kumimoji="1" lang="en-US" altLang="ja-JP" sz="3200" dirty="0">
                <a:solidFill>
                  <a:srgbClr val="002060"/>
                </a:solidFill>
              </a:rPr>
              <a:t>2924</a:t>
            </a:r>
            <a:r>
              <a:rPr kumimoji="1" lang="ja-JP" altLang="en-US" sz="3200" dirty="0">
                <a:solidFill>
                  <a:srgbClr val="002060"/>
                </a:solidFill>
              </a:rPr>
              <a:t>語（いずれも短単位）。</a:t>
            </a:r>
            <a:endParaRPr kumimoji="1" lang="en-US" altLang="ja-JP" sz="3200" dirty="0">
              <a:solidFill>
                <a:srgbClr val="002060"/>
              </a:solidFill>
            </a:endParaRPr>
          </a:p>
          <a:p>
            <a:pPr marL="571500" indent="-571500">
              <a:buFont typeface="Wingdings" panose="05000000000000000000" pitchFamily="2" charset="2"/>
              <a:buChar char="Ø"/>
            </a:pPr>
            <a:r>
              <a:rPr kumimoji="1" lang="ja-JP" altLang="en-US" sz="3200" dirty="0">
                <a:solidFill>
                  <a:srgbClr val="002060"/>
                </a:solidFill>
              </a:rPr>
              <a:t>同音語の範囲は語彙素読みが同じ短単位の漢語に限った。</a:t>
            </a:r>
          </a:p>
        </p:txBody>
      </p:sp>
      <p:sp>
        <p:nvSpPr>
          <p:cNvPr id="44" name="正方形/長方形 43">
            <a:extLst>
              <a:ext uri="{FF2B5EF4-FFF2-40B4-BE49-F238E27FC236}">
                <a16:creationId xmlns:a16="http://schemas.microsoft.com/office/drawing/2014/main" id="{E05B8463-9B88-4774-B8A1-F55A43B86DA2}"/>
              </a:ext>
            </a:extLst>
          </p:cNvPr>
          <p:cNvSpPr/>
          <p:nvPr/>
        </p:nvSpPr>
        <p:spPr>
          <a:xfrm>
            <a:off x="11863015" y="30937377"/>
            <a:ext cx="17676191" cy="900000"/>
          </a:xfrm>
          <a:prstGeom prst="rect">
            <a:avLst/>
          </a:prstGeom>
          <a:solidFill>
            <a:srgbClr val="51A6C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bg1"/>
                </a:solidFill>
              </a:rPr>
              <a:t>７</a:t>
            </a:r>
            <a:r>
              <a:rPr lang="en-US" altLang="ja-JP" sz="4800" dirty="0">
                <a:solidFill>
                  <a:schemeClr val="bg1"/>
                </a:solidFill>
              </a:rPr>
              <a:t>.</a:t>
            </a:r>
            <a:r>
              <a:rPr lang="ja-JP" altLang="en-US" sz="4800" dirty="0">
                <a:solidFill>
                  <a:schemeClr val="bg1"/>
                </a:solidFill>
              </a:rPr>
              <a:t>語の長さと同音語</a:t>
            </a:r>
          </a:p>
        </p:txBody>
      </p:sp>
      <p:graphicFrame>
        <p:nvGraphicFramePr>
          <p:cNvPr id="10" name="表 9">
            <a:extLst>
              <a:ext uri="{FF2B5EF4-FFF2-40B4-BE49-F238E27FC236}">
                <a16:creationId xmlns:a16="http://schemas.microsoft.com/office/drawing/2014/main" id="{7D149FBE-1F7F-4E00-B3D6-3B559D14F41A}"/>
              </a:ext>
            </a:extLst>
          </p:cNvPr>
          <p:cNvGraphicFramePr>
            <a:graphicFrameLocks noGrp="1"/>
          </p:cNvGraphicFramePr>
          <p:nvPr>
            <p:extLst>
              <p:ext uri="{D42A27DB-BD31-4B8C-83A1-F6EECF244321}">
                <p14:modId xmlns:p14="http://schemas.microsoft.com/office/powerpoint/2010/main" val="2900451475"/>
              </p:ext>
            </p:extLst>
          </p:nvPr>
        </p:nvGraphicFramePr>
        <p:xfrm>
          <a:off x="11817619" y="32554423"/>
          <a:ext cx="8634850" cy="5348968"/>
        </p:xfrm>
        <a:graphic>
          <a:graphicData uri="http://schemas.openxmlformats.org/drawingml/2006/table">
            <a:tbl>
              <a:tblPr firstRow="1" firstCol="1" bandRow="1">
                <a:tableStyleId>{5C22544A-7EE6-4342-B048-85BDC9FD1C3A}</a:tableStyleId>
              </a:tblPr>
              <a:tblGrid>
                <a:gridCol w="1080119">
                  <a:extLst>
                    <a:ext uri="{9D8B030D-6E8A-4147-A177-3AD203B41FA5}">
                      <a16:colId xmlns:a16="http://schemas.microsoft.com/office/drawing/2014/main" val="4252235842"/>
                    </a:ext>
                  </a:extLst>
                </a:gridCol>
                <a:gridCol w="864096">
                  <a:extLst>
                    <a:ext uri="{9D8B030D-6E8A-4147-A177-3AD203B41FA5}">
                      <a16:colId xmlns:a16="http://schemas.microsoft.com/office/drawing/2014/main" val="72374693"/>
                    </a:ext>
                  </a:extLst>
                </a:gridCol>
                <a:gridCol w="897091">
                  <a:extLst>
                    <a:ext uri="{9D8B030D-6E8A-4147-A177-3AD203B41FA5}">
                      <a16:colId xmlns:a16="http://schemas.microsoft.com/office/drawing/2014/main" val="430889483"/>
                    </a:ext>
                  </a:extLst>
                </a:gridCol>
                <a:gridCol w="918560">
                  <a:extLst>
                    <a:ext uri="{9D8B030D-6E8A-4147-A177-3AD203B41FA5}">
                      <a16:colId xmlns:a16="http://schemas.microsoft.com/office/drawing/2014/main" val="1318897250"/>
                    </a:ext>
                  </a:extLst>
                </a:gridCol>
                <a:gridCol w="918560">
                  <a:extLst>
                    <a:ext uri="{9D8B030D-6E8A-4147-A177-3AD203B41FA5}">
                      <a16:colId xmlns:a16="http://schemas.microsoft.com/office/drawing/2014/main" val="959792129"/>
                    </a:ext>
                  </a:extLst>
                </a:gridCol>
                <a:gridCol w="918560">
                  <a:extLst>
                    <a:ext uri="{9D8B030D-6E8A-4147-A177-3AD203B41FA5}">
                      <a16:colId xmlns:a16="http://schemas.microsoft.com/office/drawing/2014/main" val="145979287"/>
                    </a:ext>
                  </a:extLst>
                </a:gridCol>
                <a:gridCol w="918560">
                  <a:extLst>
                    <a:ext uri="{9D8B030D-6E8A-4147-A177-3AD203B41FA5}">
                      <a16:colId xmlns:a16="http://schemas.microsoft.com/office/drawing/2014/main" val="2476130597"/>
                    </a:ext>
                  </a:extLst>
                </a:gridCol>
                <a:gridCol w="967988">
                  <a:extLst>
                    <a:ext uri="{9D8B030D-6E8A-4147-A177-3AD203B41FA5}">
                      <a16:colId xmlns:a16="http://schemas.microsoft.com/office/drawing/2014/main" val="4233623646"/>
                    </a:ext>
                  </a:extLst>
                </a:gridCol>
                <a:gridCol w="1151316">
                  <a:extLst>
                    <a:ext uri="{9D8B030D-6E8A-4147-A177-3AD203B41FA5}">
                      <a16:colId xmlns:a16="http://schemas.microsoft.com/office/drawing/2014/main" val="3866960848"/>
                    </a:ext>
                  </a:extLst>
                </a:gridCol>
              </a:tblGrid>
              <a:tr h="654128">
                <a:tc>
                  <a:txBody>
                    <a:bodyPr/>
                    <a:lstStyle/>
                    <a:p>
                      <a:pPr algn="l">
                        <a:lnSpc>
                          <a:spcPct val="100000"/>
                        </a:lnSpc>
                      </a:pPr>
                      <a:r>
                        <a:rPr lang="ja-JP" sz="2000" kern="100" dirty="0">
                          <a:effectLst/>
                          <a:latin typeface="+mn-ea"/>
                          <a:ea typeface="+mn-ea"/>
                        </a:rPr>
                        <a:t>　長さ</a:t>
                      </a:r>
                      <a:endParaRPr lang="en-US" altLang="ja-JP" sz="2000" kern="100" dirty="0">
                        <a:effectLst/>
                        <a:latin typeface="+mn-ea"/>
                        <a:ea typeface="+mn-ea"/>
                      </a:endParaRPr>
                    </a:p>
                    <a:p>
                      <a:pPr algn="l">
                        <a:lnSpc>
                          <a:spcPct val="100000"/>
                        </a:lnSpc>
                      </a:pPr>
                      <a:endParaRPr lang="ja-JP" sz="2000" kern="100" dirty="0">
                        <a:effectLst/>
                        <a:latin typeface="+mn-ea"/>
                        <a:ea typeface="+mn-ea"/>
                      </a:endParaRPr>
                    </a:p>
                    <a:p>
                      <a:pPr algn="l">
                        <a:lnSpc>
                          <a:spcPct val="100000"/>
                        </a:lnSpc>
                      </a:pPr>
                      <a:r>
                        <a:rPr lang="ja-JP" sz="2000" kern="100" dirty="0">
                          <a:effectLst/>
                          <a:latin typeface="+mn-ea"/>
                          <a:ea typeface="+mn-ea"/>
                        </a:rPr>
                        <a:t>語の数</a:t>
                      </a:r>
                      <a:endParaRPr lang="ja-JP" sz="2000" kern="100" dirty="0">
                        <a:effectLst/>
                        <a:latin typeface="+mn-ea"/>
                        <a:ea typeface="+mn-ea"/>
                        <a:cs typeface="Times New Roman" panose="02020603050405020304" pitchFamily="18" charset="0"/>
                      </a:endParaRPr>
                    </a:p>
                  </a:txBody>
                  <a:tcPr marL="68580" marR="68580" marT="0" marB="0">
                    <a:lnTlToBr w="12700" cap="flat" cmpd="sng" algn="ctr">
                      <a:solidFill>
                        <a:schemeClr val="bg1"/>
                      </a:solidFill>
                      <a:prstDash val="solid"/>
                      <a:round/>
                      <a:headEnd type="none" w="med" len="med"/>
                      <a:tailEnd type="none" w="med" len="med"/>
                    </a:lnTlToBr>
                  </a:tcPr>
                </a:tc>
                <a:tc>
                  <a:txBody>
                    <a:bodyPr/>
                    <a:lstStyle/>
                    <a:p>
                      <a:pPr algn="ctr">
                        <a:lnSpc>
                          <a:spcPct val="100000"/>
                        </a:lnSpc>
                      </a:pPr>
                      <a:r>
                        <a:rPr lang="en-US" sz="2000" kern="100" dirty="0">
                          <a:effectLst/>
                          <a:latin typeface="+mn-ea"/>
                          <a:ea typeface="+mn-ea"/>
                        </a:rPr>
                        <a:t>1</a:t>
                      </a:r>
                      <a:endParaRPr lang="ja-JP" sz="2000" kern="100" dirty="0">
                        <a:effectLst/>
                        <a:latin typeface="+mn-ea"/>
                        <a:ea typeface="+mn-ea"/>
                        <a:cs typeface="Times New Roman" panose="02020603050405020304" pitchFamily="18" charset="0"/>
                      </a:endParaRPr>
                    </a:p>
                  </a:txBody>
                  <a:tcPr marL="68580" marR="68580" marT="0" marB="0" anchor="ctr"/>
                </a:tc>
                <a:tc>
                  <a:txBody>
                    <a:bodyPr/>
                    <a:lstStyle/>
                    <a:p>
                      <a:pPr algn="ctr">
                        <a:lnSpc>
                          <a:spcPct val="100000"/>
                        </a:lnSpc>
                      </a:pPr>
                      <a:r>
                        <a:rPr lang="en-US" sz="2000" kern="100" dirty="0">
                          <a:effectLst/>
                          <a:latin typeface="+mn-ea"/>
                          <a:ea typeface="+mn-ea"/>
                        </a:rPr>
                        <a:t>2</a:t>
                      </a:r>
                      <a:endParaRPr lang="ja-JP" sz="2000" kern="100" dirty="0">
                        <a:effectLst/>
                        <a:latin typeface="+mn-ea"/>
                        <a:ea typeface="+mn-ea"/>
                        <a:cs typeface="Times New Roman" panose="02020603050405020304" pitchFamily="18" charset="0"/>
                      </a:endParaRPr>
                    </a:p>
                  </a:txBody>
                  <a:tcPr marL="68580" marR="68580" marT="0" marB="0" anchor="ctr"/>
                </a:tc>
                <a:tc>
                  <a:txBody>
                    <a:bodyPr/>
                    <a:lstStyle/>
                    <a:p>
                      <a:pPr algn="ctr">
                        <a:lnSpc>
                          <a:spcPct val="100000"/>
                        </a:lnSpc>
                      </a:pPr>
                      <a:r>
                        <a:rPr lang="en-US" sz="2000" kern="100" dirty="0">
                          <a:effectLst/>
                          <a:latin typeface="+mn-ea"/>
                          <a:ea typeface="+mn-ea"/>
                        </a:rPr>
                        <a:t>3</a:t>
                      </a:r>
                      <a:endParaRPr lang="ja-JP" sz="2000" kern="100" dirty="0">
                        <a:effectLst/>
                        <a:latin typeface="+mn-ea"/>
                        <a:ea typeface="+mn-ea"/>
                        <a:cs typeface="Times New Roman" panose="02020603050405020304" pitchFamily="18" charset="0"/>
                      </a:endParaRPr>
                    </a:p>
                  </a:txBody>
                  <a:tcPr marL="68580" marR="68580" marT="0" marB="0" anchor="ctr"/>
                </a:tc>
                <a:tc>
                  <a:txBody>
                    <a:bodyPr/>
                    <a:lstStyle/>
                    <a:p>
                      <a:pPr algn="ctr">
                        <a:lnSpc>
                          <a:spcPct val="100000"/>
                        </a:lnSpc>
                      </a:pPr>
                      <a:r>
                        <a:rPr lang="en-US" sz="2000" kern="100" dirty="0">
                          <a:effectLst/>
                          <a:latin typeface="+mn-ea"/>
                          <a:ea typeface="+mn-ea"/>
                        </a:rPr>
                        <a:t>4</a:t>
                      </a:r>
                      <a:endParaRPr lang="ja-JP" sz="2000" kern="100" dirty="0">
                        <a:effectLst/>
                        <a:latin typeface="+mn-ea"/>
                        <a:ea typeface="+mn-ea"/>
                        <a:cs typeface="Times New Roman" panose="02020603050405020304" pitchFamily="18" charset="0"/>
                      </a:endParaRPr>
                    </a:p>
                  </a:txBody>
                  <a:tcPr marL="68580" marR="68580" marT="0" marB="0" anchor="ctr"/>
                </a:tc>
                <a:tc>
                  <a:txBody>
                    <a:bodyPr/>
                    <a:lstStyle/>
                    <a:p>
                      <a:pPr algn="ctr">
                        <a:lnSpc>
                          <a:spcPct val="100000"/>
                        </a:lnSpc>
                      </a:pPr>
                      <a:r>
                        <a:rPr lang="en-US" sz="2000" kern="100" dirty="0">
                          <a:effectLst/>
                          <a:latin typeface="+mn-ea"/>
                          <a:ea typeface="+mn-ea"/>
                        </a:rPr>
                        <a:t>5</a:t>
                      </a:r>
                      <a:endParaRPr lang="ja-JP" sz="2000" kern="100" dirty="0">
                        <a:effectLst/>
                        <a:latin typeface="+mn-ea"/>
                        <a:ea typeface="+mn-ea"/>
                        <a:cs typeface="Times New Roman" panose="02020603050405020304" pitchFamily="18" charset="0"/>
                      </a:endParaRPr>
                    </a:p>
                  </a:txBody>
                  <a:tcPr marL="68580" marR="68580" marT="0" marB="0" anchor="ctr"/>
                </a:tc>
                <a:tc>
                  <a:txBody>
                    <a:bodyPr/>
                    <a:lstStyle/>
                    <a:p>
                      <a:pPr algn="ctr">
                        <a:lnSpc>
                          <a:spcPct val="100000"/>
                        </a:lnSpc>
                      </a:pPr>
                      <a:r>
                        <a:rPr lang="en-US" sz="2000" kern="100" dirty="0">
                          <a:effectLst/>
                          <a:latin typeface="+mn-ea"/>
                          <a:ea typeface="+mn-ea"/>
                        </a:rPr>
                        <a:t>6</a:t>
                      </a:r>
                      <a:endParaRPr lang="ja-JP" sz="2000" kern="100" dirty="0">
                        <a:effectLst/>
                        <a:latin typeface="+mn-ea"/>
                        <a:ea typeface="+mn-ea"/>
                        <a:cs typeface="Times New Roman" panose="02020603050405020304" pitchFamily="18" charset="0"/>
                      </a:endParaRPr>
                    </a:p>
                  </a:txBody>
                  <a:tcPr marL="68580" marR="68580" marT="0" marB="0" anchor="ctr"/>
                </a:tc>
                <a:tc>
                  <a:txBody>
                    <a:bodyPr/>
                    <a:lstStyle/>
                    <a:p>
                      <a:pPr algn="ctr">
                        <a:lnSpc>
                          <a:spcPct val="100000"/>
                        </a:lnSpc>
                      </a:pPr>
                      <a:r>
                        <a:rPr lang="en-US" sz="2000" kern="100">
                          <a:effectLst/>
                          <a:latin typeface="+mn-ea"/>
                          <a:ea typeface="+mn-ea"/>
                        </a:rPr>
                        <a:t>8</a:t>
                      </a:r>
                      <a:endParaRPr lang="ja-JP" sz="2000" kern="100">
                        <a:effectLst/>
                        <a:latin typeface="+mn-ea"/>
                        <a:ea typeface="+mn-ea"/>
                        <a:cs typeface="Times New Roman" panose="02020603050405020304" pitchFamily="18" charset="0"/>
                      </a:endParaRPr>
                    </a:p>
                  </a:txBody>
                  <a:tcPr marL="68580" marR="68580" marT="0" marB="0" anchor="ctr"/>
                </a:tc>
                <a:tc>
                  <a:txBody>
                    <a:bodyPr/>
                    <a:lstStyle/>
                    <a:p>
                      <a:pPr algn="ctr">
                        <a:lnSpc>
                          <a:spcPct val="100000"/>
                        </a:lnSpc>
                      </a:pPr>
                      <a:r>
                        <a:rPr lang="ja-JP" sz="2000" kern="100">
                          <a:effectLst/>
                          <a:latin typeface="+mn-ea"/>
                          <a:ea typeface="+mn-ea"/>
                        </a:rPr>
                        <a:t>計</a:t>
                      </a:r>
                      <a:endParaRPr lang="ja-JP" sz="2000" kern="10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208252672"/>
                  </a:ext>
                </a:extLst>
              </a:tr>
              <a:tr h="293887">
                <a:tc>
                  <a:txBody>
                    <a:bodyPr/>
                    <a:lstStyle/>
                    <a:p>
                      <a:pPr algn="ctr">
                        <a:lnSpc>
                          <a:spcPct val="150000"/>
                        </a:lnSpc>
                      </a:pPr>
                      <a:r>
                        <a:rPr lang="en-US" sz="2000" kern="0" dirty="0">
                          <a:effectLst/>
                          <a:latin typeface="+mn-ea"/>
                          <a:ea typeface="+mn-ea"/>
                        </a:rPr>
                        <a:t>1</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dirty="0">
                          <a:effectLst/>
                          <a:latin typeface="+mn-ea"/>
                          <a:ea typeface="+mn-ea"/>
                        </a:rPr>
                        <a:t>10551</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dirty="0">
                          <a:effectLst/>
                          <a:latin typeface="+mn-ea"/>
                          <a:ea typeface="+mn-ea"/>
                        </a:rPr>
                        <a:t>10551</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6087</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dirty="0">
                          <a:effectLst/>
                          <a:latin typeface="+mn-ea"/>
                          <a:ea typeface="+mn-ea"/>
                        </a:rPr>
                        <a:t>398</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dirty="0">
                          <a:effectLst/>
                          <a:latin typeface="+mn-ea"/>
                          <a:ea typeface="+mn-ea"/>
                        </a:rPr>
                        <a:t>61</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dirty="0">
                          <a:effectLst/>
                          <a:latin typeface="+mn-ea"/>
                          <a:ea typeface="+mn-ea"/>
                        </a:rPr>
                        <a:t>285</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dirty="0">
                          <a:effectLst/>
                          <a:latin typeface="+mn-ea"/>
                          <a:ea typeface="+mn-ea"/>
                        </a:rPr>
                        <a:t>21</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27954</a:t>
                      </a:r>
                      <a:endParaRPr lang="ja-JP" sz="2000" kern="10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2629120499"/>
                  </a:ext>
                </a:extLst>
              </a:tr>
              <a:tr h="291612">
                <a:tc>
                  <a:txBody>
                    <a:bodyPr/>
                    <a:lstStyle/>
                    <a:p>
                      <a:pPr algn="ctr">
                        <a:lnSpc>
                          <a:spcPct val="150000"/>
                        </a:lnSpc>
                      </a:pPr>
                      <a:r>
                        <a:rPr lang="en-US" sz="2000" kern="0">
                          <a:effectLst/>
                          <a:latin typeface="+mn-ea"/>
                          <a:ea typeface="+mn-ea"/>
                        </a:rPr>
                        <a:t>2</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9882</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dirty="0">
                          <a:effectLst/>
                          <a:latin typeface="+mn-ea"/>
                          <a:ea typeface="+mn-ea"/>
                        </a:rPr>
                        <a:t>6525</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dirty="0">
                          <a:effectLst/>
                          <a:latin typeface="+mn-ea"/>
                          <a:ea typeface="+mn-ea"/>
                        </a:rPr>
                        <a:t>1</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ctr">
                        <a:lnSpc>
                          <a:spcPct val="150000"/>
                        </a:lnSpc>
                      </a:pPr>
                      <a:r>
                        <a:rPr lang="en-US" sz="2000" kern="0" dirty="0">
                          <a:effectLst/>
                          <a:latin typeface="+mn-ea"/>
                          <a:ea typeface="+mn-ea"/>
                        </a:rPr>
                        <a:t>1</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ctr">
                        <a:lnSpc>
                          <a:spcPct val="150000"/>
                        </a:lnSpc>
                      </a:pPr>
                      <a:r>
                        <a:rPr lang="en-US" sz="2000" kern="0">
                          <a:effectLst/>
                          <a:latin typeface="+mn-ea"/>
                          <a:ea typeface="+mn-ea"/>
                        </a:rPr>
                        <a:t>16409</a:t>
                      </a:r>
                      <a:endParaRPr lang="ja-JP" sz="2000" kern="10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400624867"/>
                  </a:ext>
                </a:extLst>
              </a:tr>
              <a:tr h="291612">
                <a:tc>
                  <a:txBody>
                    <a:bodyPr/>
                    <a:lstStyle/>
                    <a:p>
                      <a:pPr algn="ctr">
                        <a:lnSpc>
                          <a:spcPct val="150000"/>
                        </a:lnSpc>
                      </a:pPr>
                      <a:r>
                        <a:rPr lang="en-US" sz="2000" kern="0">
                          <a:effectLst/>
                          <a:latin typeface="+mn-ea"/>
                          <a:ea typeface="+mn-ea"/>
                        </a:rPr>
                        <a:t>3</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dirty="0">
                          <a:effectLst/>
                          <a:latin typeface="+mn-ea"/>
                          <a:ea typeface="+mn-ea"/>
                        </a:rPr>
                        <a:t>5805</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466</a:t>
                      </a:r>
                      <a:endParaRPr lang="ja-JP" sz="2000" kern="100">
                        <a:effectLst/>
                        <a:latin typeface="+mn-ea"/>
                        <a:ea typeface="+mn-ea"/>
                        <a:cs typeface="Times New Roman" panose="02020603050405020304" pitchFamily="18" charset="0"/>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ctr">
                        <a:lnSpc>
                          <a:spcPct val="150000"/>
                        </a:lnSpc>
                      </a:pPr>
                      <a:r>
                        <a:rPr lang="en-US" sz="2000" kern="0" dirty="0">
                          <a:effectLst/>
                          <a:latin typeface="+mn-ea"/>
                          <a:ea typeface="+mn-ea"/>
                        </a:rPr>
                        <a:t>6271</a:t>
                      </a:r>
                      <a:endParaRPr lang="ja-JP" sz="2000" kern="10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991842084"/>
                  </a:ext>
                </a:extLst>
              </a:tr>
              <a:tr h="291612">
                <a:tc>
                  <a:txBody>
                    <a:bodyPr/>
                    <a:lstStyle/>
                    <a:p>
                      <a:pPr algn="ctr">
                        <a:lnSpc>
                          <a:spcPct val="150000"/>
                        </a:lnSpc>
                      </a:pPr>
                      <a:r>
                        <a:rPr lang="en-US" sz="2000" kern="0">
                          <a:effectLst/>
                          <a:latin typeface="+mn-ea"/>
                          <a:ea typeface="+mn-ea"/>
                        </a:rPr>
                        <a:t>4</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2064</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dirty="0">
                          <a:effectLst/>
                          <a:latin typeface="+mn-ea"/>
                          <a:ea typeface="+mn-ea"/>
                        </a:rPr>
                        <a:t>38</a:t>
                      </a:r>
                      <a:endParaRPr lang="ja-JP" sz="2000" kern="100" dirty="0">
                        <a:effectLst/>
                        <a:latin typeface="+mn-ea"/>
                        <a:ea typeface="+mn-ea"/>
                        <a:cs typeface="Times New Roman" panose="02020603050405020304" pitchFamily="18" charset="0"/>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ctr">
                        <a:lnSpc>
                          <a:spcPct val="150000"/>
                        </a:lnSpc>
                      </a:pPr>
                      <a:r>
                        <a:rPr lang="en-US" sz="2000" kern="0" dirty="0">
                          <a:effectLst/>
                          <a:latin typeface="+mn-ea"/>
                          <a:ea typeface="+mn-ea"/>
                        </a:rPr>
                        <a:t>2102</a:t>
                      </a:r>
                      <a:endParaRPr lang="ja-JP" sz="2000" kern="10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2960392741"/>
                  </a:ext>
                </a:extLst>
              </a:tr>
              <a:tr h="291612">
                <a:tc>
                  <a:txBody>
                    <a:bodyPr/>
                    <a:lstStyle/>
                    <a:p>
                      <a:pPr algn="ctr">
                        <a:lnSpc>
                          <a:spcPct val="150000"/>
                        </a:lnSpc>
                      </a:pPr>
                      <a:r>
                        <a:rPr lang="en-US" sz="2000" kern="0">
                          <a:effectLst/>
                          <a:latin typeface="+mn-ea"/>
                          <a:ea typeface="+mn-ea"/>
                        </a:rPr>
                        <a:t>5</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535</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1</a:t>
                      </a:r>
                      <a:endParaRPr lang="ja-JP" sz="2000" kern="100">
                        <a:effectLst/>
                        <a:latin typeface="+mn-ea"/>
                        <a:ea typeface="+mn-ea"/>
                        <a:cs typeface="Times New Roman" panose="02020603050405020304" pitchFamily="18" charset="0"/>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ctr">
                        <a:lnSpc>
                          <a:spcPct val="150000"/>
                        </a:lnSpc>
                      </a:pPr>
                      <a:r>
                        <a:rPr lang="en-US" sz="2000" kern="0" dirty="0">
                          <a:effectLst/>
                          <a:latin typeface="+mn-ea"/>
                          <a:ea typeface="+mn-ea"/>
                        </a:rPr>
                        <a:t>536</a:t>
                      </a:r>
                      <a:endParaRPr lang="ja-JP" sz="2000" kern="10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4141514274"/>
                  </a:ext>
                </a:extLst>
              </a:tr>
              <a:tr h="291612">
                <a:tc>
                  <a:txBody>
                    <a:bodyPr/>
                    <a:lstStyle/>
                    <a:p>
                      <a:pPr algn="ctr">
                        <a:lnSpc>
                          <a:spcPct val="150000"/>
                        </a:lnSpc>
                      </a:pPr>
                      <a:r>
                        <a:rPr lang="en-US" sz="2000" kern="0">
                          <a:effectLst/>
                          <a:latin typeface="+mn-ea"/>
                          <a:ea typeface="+mn-ea"/>
                        </a:rPr>
                        <a:t>6</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157</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1</a:t>
                      </a:r>
                      <a:endParaRPr lang="ja-JP" sz="2000" kern="100">
                        <a:effectLst/>
                        <a:latin typeface="+mn-ea"/>
                        <a:ea typeface="+mn-ea"/>
                        <a:cs typeface="Times New Roman" panose="02020603050405020304" pitchFamily="18" charset="0"/>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ctr">
                        <a:lnSpc>
                          <a:spcPct val="150000"/>
                        </a:lnSpc>
                      </a:pPr>
                      <a:r>
                        <a:rPr lang="en-US" sz="2000" kern="0" dirty="0">
                          <a:effectLst/>
                          <a:latin typeface="+mn-ea"/>
                          <a:ea typeface="+mn-ea"/>
                        </a:rPr>
                        <a:t>158</a:t>
                      </a:r>
                      <a:endParaRPr lang="ja-JP" sz="2000" kern="10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2664994848"/>
                  </a:ext>
                </a:extLst>
              </a:tr>
              <a:tr h="291612">
                <a:tc>
                  <a:txBody>
                    <a:bodyPr/>
                    <a:lstStyle/>
                    <a:p>
                      <a:pPr algn="ctr">
                        <a:lnSpc>
                          <a:spcPct val="150000"/>
                        </a:lnSpc>
                      </a:pPr>
                      <a:r>
                        <a:rPr lang="en-US" sz="2000" kern="0">
                          <a:effectLst/>
                          <a:latin typeface="+mn-ea"/>
                          <a:ea typeface="+mn-ea"/>
                        </a:rPr>
                        <a:t>7</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55</a:t>
                      </a:r>
                      <a:endParaRPr lang="ja-JP" sz="2000" kern="100">
                        <a:effectLst/>
                        <a:latin typeface="+mn-ea"/>
                        <a:ea typeface="+mn-ea"/>
                        <a:cs typeface="Times New Roman" panose="02020603050405020304" pitchFamily="18" charset="0"/>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ctr">
                        <a:lnSpc>
                          <a:spcPct val="150000"/>
                        </a:lnSpc>
                      </a:pPr>
                      <a:r>
                        <a:rPr lang="en-US" sz="2000" kern="0" dirty="0">
                          <a:effectLst/>
                          <a:latin typeface="+mn-ea"/>
                          <a:ea typeface="+mn-ea"/>
                        </a:rPr>
                        <a:t>55</a:t>
                      </a:r>
                      <a:endParaRPr lang="ja-JP" sz="2000" kern="10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2375067512"/>
                  </a:ext>
                </a:extLst>
              </a:tr>
              <a:tr h="291612">
                <a:tc>
                  <a:txBody>
                    <a:bodyPr/>
                    <a:lstStyle/>
                    <a:p>
                      <a:pPr algn="ctr">
                        <a:lnSpc>
                          <a:spcPct val="150000"/>
                        </a:lnSpc>
                      </a:pPr>
                      <a:r>
                        <a:rPr lang="en-US" sz="2000" kern="0">
                          <a:effectLst/>
                          <a:latin typeface="+mn-ea"/>
                          <a:ea typeface="+mn-ea"/>
                        </a:rPr>
                        <a:t>8</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15</a:t>
                      </a:r>
                      <a:endParaRPr lang="ja-JP" sz="2000" kern="100">
                        <a:effectLst/>
                        <a:latin typeface="+mn-ea"/>
                        <a:ea typeface="+mn-ea"/>
                        <a:cs typeface="Times New Roman" panose="02020603050405020304" pitchFamily="18" charset="0"/>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ctr">
                        <a:lnSpc>
                          <a:spcPct val="150000"/>
                        </a:lnSpc>
                      </a:pPr>
                      <a:r>
                        <a:rPr lang="en-US" sz="2000" kern="0" dirty="0">
                          <a:effectLst/>
                          <a:latin typeface="+mn-ea"/>
                          <a:ea typeface="+mn-ea"/>
                        </a:rPr>
                        <a:t>15</a:t>
                      </a:r>
                      <a:endParaRPr lang="ja-JP" sz="2000" kern="10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3379299494"/>
                  </a:ext>
                </a:extLst>
              </a:tr>
              <a:tr h="291612">
                <a:tc>
                  <a:txBody>
                    <a:bodyPr/>
                    <a:lstStyle/>
                    <a:p>
                      <a:pPr algn="ctr">
                        <a:lnSpc>
                          <a:spcPct val="150000"/>
                        </a:lnSpc>
                      </a:pPr>
                      <a:r>
                        <a:rPr lang="en-US" sz="2000" kern="0">
                          <a:effectLst/>
                          <a:latin typeface="+mn-ea"/>
                          <a:ea typeface="+mn-ea"/>
                        </a:rPr>
                        <a:t>9</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8</a:t>
                      </a:r>
                      <a:endParaRPr lang="ja-JP" sz="2000" kern="100">
                        <a:effectLst/>
                        <a:latin typeface="+mn-ea"/>
                        <a:ea typeface="+mn-ea"/>
                        <a:cs typeface="Times New Roman" panose="02020603050405020304" pitchFamily="18" charset="0"/>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ctr">
                        <a:lnSpc>
                          <a:spcPct val="150000"/>
                        </a:lnSpc>
                      </a:pPr>
                      <a:r>
                        <a:rPr lang="en-US" sz="2000" kern="0" dirty="0">
                          <a:effectLst/>
                          <a:latin typeface="+mn-ea"/>
                          <a:ea typeface="+mn-ea"/>
                        </a:rPr>
                        <a:t>8</a:t>
                      </a:r>
                      <a:endParaRPr lang="ja-JP" sz="2000" kern="10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3496346974"/>
                  </a:ext>
                </a:extLst>
              </a:tr>
              <a:tr h="217646">
                <a:tc>
                  <a:txBody>
                    <a:bodyPr/>
                    <a:lstStyle/>
                    <a:p>
                      <a:pPr algn="ctr">
                        <a:lnSpc>
                          <a:spcPct val="150000"/>
                        </a:lnSpc>
                      </a:pPr>
                      <a:r>
                        <a:rPr lang="en-US" sz="2000" kern="0">
                          <a:effectLst/>
                          <a:latin typeface="+mn-ea"/>
                          <a:ea typeface="+mn-ea"/>
                        </a:rPr>
                        <a:t>10</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1</a:t>
                      </a:r>
                      <a:endParaRPr lang="ja-JP" sz="2000" kern="100">
                        <a:effectLst/>
                        <a:latin typeface="+mn-ea"/>
                        <a:ea typeface="+mn-ea"/>
                        <a:cs typeface="Times New Roman" panose="02020603050405020304" pitchFamily="18" charset="0"/>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dirty="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just">
                        <a:lnSpc>
                          <a:spcPct val="150000"/>
                        </a:lnSpc>
                      </a:pPr>
                      <a:endParaRPr lang="ja-JP" sz="2000">
                        <a:effectLst/>
                        <a:latin typeface="+mn-ea"/>
                        <a:ea typeface="+mn-ea"/>
                      </a:endParaRPr>
                    </a:p>
                  </a:txBody>
                  <a:tcPr marL="68580" marR="68580" marT="0" marB="0"/>
                </a:tc>
                <a:tc>
                  <a:txBody>
                    <a:bodyPr/>
                    <a:lstStyle/>
                    <a:p>
                      <a:pPr algn="ctr">
                        <a:lnSpc>
                          <a:spcPct val="150000"/>
                        </a:lnSpc>
                      </a:pPr>
                      <a:r>
                        <a:rPr lang="en-US" sz="2000" kern="0" dirty="0">
                          <a:effectLst/>
                          <a:latin typeface="+mn-ea"/>
                          <a:ea typeface="+mn-ea"/>
                        </a:rPr>
                        <a:t>1</a:t>
                      </a:r>
                      <a:endParaRPr lang="ja-JP" sz="2000" kern="10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116800294"/>
                  </a:ext>
                </a:extLst>
              </a:tr>
              <a:tr h="454388">
                <a:tc>
                  <a:txBody>
                    <a:bodyPr/>
                    <a:lstStyle/>
                    <a:p>
                      <a:pPr algn="ctr">
                        <a:lnSpc>
                          <a:spcPct val="150000"/>
                        </a:lnSpc>
                      </a:pPr>
                      <a:r>
                        <a:rPr lang="ja-JP" sz="2000" kern="0">
                          <a:effectLst/>
                          <a:latin typeface="+mn-ea"/>
                          <a:ea typeface="+mn-ea"/>
                        </a:rPr>
                        <a:t>計</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29073</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17582</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6088</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398</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62</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285</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a:effectLst/>
                          <a:latin typeface="+mn-ea"/>
                          <a:ea typeface="+mn-ea"/>
                        </a:rPr>
                        <a:t>21</a:t>
                      </a:r>
                      <a:endParaRPr lang="ja-JP" sz="2000" kern="100">
                        <a:effectLst/>
                        <a:latin typeface="+mn-ea"/>
                        <a:ea typeface="+mn-ea"/>
                        <a:cs typeface="Times New Roman" panose="02020603050405020304" pitchFamily="18" charset="0"/>
                      </a:endParaRPr>
                    </a:p>
                  </a:txBody>
                  <a:tcPr marL="68580" marR="68580" marT="0" marB="0"/>
                </a:tc>
                <a:tc>
                  <a:txBody>
                    <a:bodyPr/>
                    <a:lstStyle/>
                    <a:p>
                      <a:pPr algn="ctr">
                        <a:lnSpc>
                          <a:spcPct val="150000"/>
                        </a:lnSpc>
                      </a:pPr>
                      <a:r>
                        <a:rPr lang="en-US" sz="2000" kern="0" dirty="0">
                          <a:effectLst/>
                          <a:latin typeface="+mn-ea"/>
                          <a:ea typeface="+mn-ea"/>
                        </a:rPr>
                        <a:t>53509</a:t>
                      </a:r>
                      <a:endParaRPr lang="ja-JP" sz="2000" kern="10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2934482256"/>
                  </a:ext>
                </a:extLst>
              </a:tr>
            </a:tbl>
          </a:graphicData>
        </a:graphic>
      </p:graphicFrame>
      <p:graphicFrame>
        <p:nvGraphicFramePr>
          <p:cNvPr id="11" name="表 10">
            <a:extLst>
              <a:ext uri="{FF2B5EF4-FFF2-40B4-BE49-F238E27FC236}">
                <a16:creationId xmlns:a16="http://schemas.microsoft.com/office/drawing/2014/main" id="{1C5CEA3E-AF32-4956-8D1E-374464DA86B6}"/>
              </a:ext>
            </a:extLst>
          </p:cNvPr>
          <p:cNvGraphicFramePr>
            <a:graphicFrameLocks noGrp="1"/>
          </p:cNvGraphicFramePr>
          <p:nvPr>
            <p:extLst>
              <p:ext uri="{D42A27DB-BD31-4B8C-83A1-F6EECF244321}">
                <p14:modId xmlns:p14="http://schemas.microsoft.com/office/powerpoint/2010/main" val="1257284434"/>
              </p:ext>
            </p:extLst>
          </p:nvPr>
        </p:nvGraphicFramePr>
        <p:xfrm>
          <a:off x="20644185" y="32600723"/>
          <a:ext cx="8634849" cy="5395283"/>
        </p:xfrm>
        <a:graphic>
          <a:graphicData uri="http://schemas.openxmlformats.org/drawingml/2006/table">
            <a:tbl>
              <a:tblPr firstRow="1" firstCol="1" bandRow="1">
                <a:tableStyleId>{5C22544A-7EE6-4342-B048-85BDC9FD1C3A}</a:tableStyleId>
              </a:tblPr>
              <a:tblGrid>
                <a:gridCol w="1080120">
                  <a:extLst>
                    <a:ext uri="{9D8B030D-6E8A-4147-A177-3AD203B41FA5}">
                      <a16:colId xmlns:a16="http://schemas.microsoft.com/office/drawing/2014/main" val="4149880374"/>
                    </a:ext>
                  </a:extLst>
                </a:gridCol>
                <a:gridCol w="1118157">
                  <a:extLst>
                    <a:ext uri="{9D8B030D-6E8A-4147-A177-3AD203B41FA5}">
                      <a16:colId xmlns:a16="http://schemas.microsoft.com/office/drawing/2014/main" val="168017205"/>
                    </a:ext>
                  </a:extLst>
                </a:gridCol>
                <a:gridCol w="1080120">
                  <a:extLst>
                    <a:ext uri="{9D8B030D-6E8A-4147-A177-3AD203B41FA5}">
                      <a16:colId xmlns:a16="http://schemas.microsoft.com/office/drawing/2014/main" val="1132398280"/>
                    </a:ext>
                  </a:extLst>
                </a:gridCol>
                <a:gridCol w="720080">
                  <a:extLst>
                    <a:ext uri="{9D8B030D-6E8A-4147-A177-3AD203B41FA5}">
                      <a16:colId xmlns:a16="http://schemas.microsoft.com/office/drawing/2014/main" val="3592649910"/>
                    </a:ext>
                  </a:extLst>
                </a:gridCol>
                <a:gridCol w="864096">
                  <a:extLst>
                    <a:ext uri="{9D8B030D-6E8A-4147-A177-3AD203B41FA5}">
                      <a16:colId xmlns:a16="http://schemas.microsoft.com/office/drawing/2014/main" val="3091446454"/>
                    </a:ext>
                  </a:extLst>
                </a:gridCol>
                <a:gridCol w="792088">
                  <a:extLst>
                    <a:ext uri="{9D8B030D-6E8A-4147-A177-3AD203B41FA5}">
                      <a16:colId xmlns:a16="http://schemas.microsoft.com/office/drawing/2014/main" val="2846266218"/>
                    </a:ext>
                  </a:extLst>
                </a:gridCol>
                <a:gridCol w="792088">
                  <a:extLst>
                    <a:ext uri="{9D8B030D-6E8A-4147-A177-3AD203B41FA5}">
                      <a16:colId xmlns:a16="http://schemas.microsoft.com/office/drawing/2014/main" val="184163586"/>
                    </a:ext>
                  </a:extLst>
                </a:gridCol>
                <a:gridCol w="936104">
                  <a:extLst>
                    <a:ext uri="{9D8B030D-6E8A-4147-A177-3AD203B41FA5}">
                      <a16:colId xmlns:a16="http://schemas.microsoft.com/office/drawing/2014/main" val="175072439"/>
                    </a:ext>
                  </a:extLst>
                </a:gridCol>
                <a:gridCol w="1251996">
                  <a:extLst>
                    <a:ext uri="{9D8B030D-6E8A-4147-A177-3AD203B41FA5}">
                      <a16:colId xmlns:a16="http://schemas.microsoft.com/office/drawing/2014/main" val="3687046661"/>
                    </a:ext>
                  </a:extLst>
                </a:gridCol>
              </a:tblGrid>
              <a:tr h="511754">
                <a:tc>
                  <a:txBody>
                    <a:bodyPr/>
                    <a:lstStyle/>
                    <a:p>
                      <a:pPr algn="l">
                        <a:lnSpc>
                          <a:spcPct val="100000"/>
                        </a:lnSpc>
                      </a:pPr>
                      <a:r>
                        <a:rPr lang="ja-JP" sz="2000" kern="100" dirty="0">
                          <a:effectLst/>
                        </a:rPr>
                        <a:t>　長さ</a:t>
                      </a:r>
                      <a:endParaRPr lang="en-US" altLang="ja-JP" sz="2000" kern="100" dirty="0">
                        <a:effectLst/>
                      </a:endParaRPr>
                    </a:p>
                    <a:p>
                      <a:pPr algn="l">
                        <a:lnSpc>
                          <a:spcPct val="100000"/>
                        </a:lnSpc>
                      </a:pPr>
                      <a:endParaRPr lang="ja-JP" sz="2000" kern="100" dirty="0">
                        <a:effectLst/>
                      </a:endParaRPr>
                    </a:p>
                    <a:p>
                      <a:pPr algn="l">
                        <a:lnSpc>
                          <a:spcPct val="100000"/>
                        </a:lnSpc>
                      </a:pPr>
                      <a:r>
                        <a:rPr lang="ja-JP" sz="2000" kern="100" dirty="0">
                          <a:effectLst/>
                        </a:rPr>
                        <a:t>語の数</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TlToBr w="12700" cap="flat" cmpd="sng" algn="ctr">
                      <a:solidFill>
                        <a:schemeClr val="bg1"/>
                      </a:solidFill>
                      <a:prstDash val="solid"/>
                      <a:round/>
                      <a:headEnd type="none" w="med" len="med"/>
                      <a:tailEnd type="none" w="med" len="med"/>
                    </a:lnTlToBr>
                  </a:tcPr>
                </a:tc>
                <a:tc>
                  <a:txBody>
                    <a:bodyPr/>
                    <a:lstStyle/>
                    <a:p>
                      <a:pPr algn="ctr">
                        <a:lnSpc>
                          <a:spcPct val="100000"/>
                        </a:lnSpc>
                      </a:pPr>
                      <a:r>
                        <a:rPr lang="en-US" sz="2000" kern="100" dirty="0">
                          <a:effectLst/>
                        </a:rPr>
                        <a:t>1</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ct val="100000"/>
                        </a:lnSpc>
                      </a:pPr>
                      <a:r>
                        <a:rPr lang="en-US" sz="2000" kern="100" dirty="0">
                          <a:effectLst/>
                        </a:rPr>
                        <a:t>2</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ct val="100000"/>
                        </a:lnSpc>
                      </a:pPr>
                      <a:r>
                        <a:rPr lang="en-US" sz="2000" kern="100">
                          <a:effectLst/>
                        </a:rPr>
                        <a:t>3</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ct val="100000"/>
                        </a:lnSpc>
                      </a:pPr>
                      <a:r>
                        <a:rPr lang="en-US" sz="2000" kern="100" dirty="0">
                          <a:effectLst/>
                        </a:rPr>
                        <a:t>4</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ct val="100000"/>
                        </a:lnSpc>
                      </a:pPr>
                      <a:r>
                        <a:rPr lang="en-US" sz="2000" kern="100">
                          <a:effectLst/>
                        </a:rPr>
                        <a:t>5</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ct val="100000"/>
                        </a:lnSpc>
                      </a:pPr>
                      <a:r>
                        <a:rPr lang="en-US" sz="2000" kern="100">
                          <a:effectLst/>
                        </a:rPr>
                        <a:t>6</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ct val="100000"/>
                        </a:lnSpc>
                      </a:pPr>
                      <a:r>
                        <a:rPr lang="en-US" sz="2000" kern="100">
                          <a:effectLst/>
                        </a:rPr>
                        <a:t>8</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ct val="100000"/>
                        </a:lnSpc>
                      </a:pPr>
                      <a:r>
                        <a:rPr lang="ja-JP" sz="2000" kern="100">
                          <a:effectLst/>
                        </a:rPr>
                        <a:t>計</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88921063"/>
                  </a:ext>
                </a:extLst>
              </a:tr>
              <a:tr h="384844">
                <a:tc>
                  <a:txBody>
                    <a:bodyPr/>
                    <a:lstStyle/>
                    <a:p>
                      <a:pPr algn="ctr">
                        <a:lnSpc>
                          <a:spcPct val="150000"/>
                        </a:lnSpc>
                      </a:pPr>
                      <a:r>
                        <a:rPr lang="en-US" sz="2000" kern="0" dirty="0">
                          <a:effectLst/>
                        </a:rPr>
                        <a:t>1</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dirty="0">
                          <a:effectLst/>
                        </a:rPr>
                        <a:t>413367</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dirty="0">
                          <a:effectLst/>
                        </a:rPr>
                        <a:t>2133471</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dirty="0">
                          <a:effectLst/>
                        </a:rPr>
                        <a:t>9947</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dirty="0">
                          <a:effectLst/>
                        </a:rPr>
                        <a:t>412</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64</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285</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21</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2557567</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571065936"/>
                  </a:ext>
                </a:extLst>
              </a:tr>
              <a:tr h="248828">
                <a:tc>
                  <a:txBody>
                    <a:bodyPr/>
                    <a:lstStyle/>
                    <a:p>
                      <a:pPr algn="ctr">
                        <a:lnSpc>
                          <a:spcPct val="150000"/>
                        </a:lnSpc>
                      </a:pPr>
                      <a:r>
                        <a:rPr lang="en-US" sz="2000" kern="0">
                          <a:effectLst/>
                        </a:rPr>
                        <a:t>2</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64136</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20297</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1</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dirty="0">
                          <a:effectLst/>
                        </a:rPr>
                        <a:t>1</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84435</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613054243"/>
                  </a:ext>
                </a:extLst>
              </a:tr>
              <a:tr h="248828">
                <a:tc>
                  <a:txBody>
                    <a:bodyPr/>
                    <a:lstStyle/>
                    <a:p>
                      <a:pPr algn="ctr">
                        <a:lnSpc>
                          <a:spcPct val="150000"/>
                        </a:lnSpc>
                      </a:pPr>
                      <a:r>
                        <a:rPr lang="en-US" sz="2000" kern="0">
                          <a:effectLst/>
                        </a:rPr>
                        <a:t>3</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14516</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dirty="0">
                          <a:effectLst/>
                        </a:rPr>
                        <a:t>504</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dirty="0">
                          <a:effectLst/>
                        </a:rPr>
                        <a:t>15020</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966210163"/>
                  </a:ext>
                </a:extLst>
              </a:tr>
              <a:tr h="248828">
                <a:tc>
                  <a:txBody>
                    <a:bodyPr/>
                    <a:lstStyle/>
                    <a:p>
                      <a:pPr algn="ctr">
                        <a:lnSpc>
                          <a:spcPct val="150000"/>
                        </a:lnSpc>
                      </a:pPr>
                      <a:r>
                        <a:rPr lang="en-US" sz="2000" kern="0">
                          <a:effectLst/>
                        </a:rPr>
                        <a:t>4</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3121</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39</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dirty="0">
                          <a:effectLst/>
                        </a:rPr>
                        <a:t>3160</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32084460"/>
                  </a:ext>
                </a:extLst>
              </a:tr>
              <a:tr h="248828">
                <a:tc>
                  <a:txBody>
                    <a:bodyPr/>
                    <a:lstStyle/>
                    <a:p>
                      <a:pPr algn="ctr">
                        <a:lnSpc>
                          <a:spcPct val="150000"/>
                        </a:lnSpc>
                      </a:pPr>
                      <a:r>
                        <a:rPr lang="en-US" sz="2000" kern="0">
                          <a:effectLst/>
                        </a:rPr>
                        <a:t>5</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649</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1</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dirty="0">
                          <a:effectLst/>
                        </a:rPr>
                        <a:t>650</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739643986"/>
                  </a:ext>
                </a:extLst>
              </a:tr>
              <a:tr h="248828">
                <a:tc>
                  <a:txBody>
                    <a:bodyPr/>
                    <a:lstStyle/>
                    <a:p>
                      <a:pPr algn="ctr">
                        <a:lnSpc>
                          <a:spcPct val="150000"/>
                        </a:lnSpc>
                      </a:pPr>
                      <a:r>
                        <a:rPr lang="en-US" sz="2000" kern="0">
                          <a:effectLst/>
                        </a:rPr>
                        <a:t>6</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174</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dirty="0">
                          <a:effectLst/>
                        </a:rPr>
                        <a:t>1</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dirty="0">
                          <a:effectLst/>
                        </a:rPr>
                        <a:t>175</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668664001"/>
                  </a:ext>
                </a:extLst>
              </a:tr>
              <a:tr h="248828">
                <a:tc>
                  <a:txBody>
                    <a:bodyPr/>
                    <a:lstStyle/>
                    <a:p>
                      <a:pPr algn="ctr">
                        <a:lnSpc>
                          <a:spcPct val="150000"/>
                        </a:lnSpc>
                      </a:pPr>
                      <a:r>
                        <a:rPr lang="en-US" sz="2000" kern="0">
                          <a:effectLst/>
                        </a:rPr>
                        <a:t>7</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58</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dirty="0">
                          <a:effectLst/>
                        </a:rPr>
                        <a:t>58</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189364010"/>
                  </a:ext>
                </a:extLst>
              </a:tr>
              <a:tr h="248828">
                <a:tc>
                  <a:txBody>
                    <a:bodyPr/>
                    <a:lstStyle/>
                    <a:p>
                      <a:pPr algn="ctr">
                        <a:lnSpc>
                          <a:spcPct val="150000"/>
                        </a:lnSpc>
                      </a:pPr>
                      <a:r>
                        <a:rPr lang="en-US" sz="2000" kern="0">
                          <a:effectLst/>
                        </a:rPr>
                        <a:t>8</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15</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dirty="0">
                          <a:effectLst/>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dirty="0">
                          <a:effectLst/>
                        </a:rPr>
                        <a:t>15</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111587766"/>
                  </a:ext>
                </a:extLst>
              </a:tr>
              <a:tr h="248828">
                <a:tc>
                  <a:txBody>
                    <a:bodyPr/>
                    <a:lstStyle/>
                    <a:p>
                      <a:pPr algn="ctr">
                        <a:lnSpc>
                          <a:spcPct val="150000"/>
                        </a:lnSpc>
                      </a:pPr>
                      <a:r>
                        <a:rPr lang="en-US" sz="2000" kern="0">
                          <a:effectLst/>
                        </a:rPr>
                        <a:t>9</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8</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dirty="0">
                          <a:effectLst/>
                        </a:rPr>
                        <a:t>8</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4262995707"/>
                  </a:ext>
                </a:extLst>
              </a:tr>
              <a:tr h="248828">
                <a:tc>
                  <a:txBody>
                    <a:bodyPr/>
                    <a:lstStyle/>
                    <a:p>
                      <a:pPr algn="ctr">
                        <a:lnSpc>
                          <a:spcPct val="150000"/>
                        </a:lnSpc>
                      </a:pPr>
                      <a:r>
                        <a:rPr lang="en-US" sz="2000" kern="0">
                          <a:effectLst/>
                        </a:rPr>
                        <a:t>10</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1</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0">
                          <a:effectLst/>
                        </a:rPr>
                        <a:t> </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dirty="0">
                          <a:effectLst/>
                        </a:rPr>
                        <a:t>1</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939829693"/>
                  </a:ext>
                </a:extLst>
              </a:tr>
              <a:tr h="384844">
                <a:tc>
                  <a:txBody>
                    <a:bodyPr/>
                    <a:lstStyle/>
                    <a:p>
                      <a:pPr algn="ctr">
                        <a:lnSpc>
                          <a:spcPct val="150000"/>
                        </a:lnSpc>
                      </a:pPr>
                      <a:r>
                        <a:rPr lang="ja-JP" sz="2000" kern="0">
                          <a:effectLst/>
                        </a:rPr>
                        <a:t>計</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496045</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2154313</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9948</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412</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65</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285</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a:effectLst/>
                        </a:rPr>
                        <a:t>21</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50000"/>
                        </a:lnSpc>
                      </a:pPr>
                      <a:r>
                        <a:rPr lang="en-US" sz="2000" kern="100" dirty="0">
                          <a:effectLst/>
                        </a:rPr>
                        <a:t>2661089</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146430895"/>
                  </a:ext>
                </a:extLst>
              </a:tr>
            </a:tbl>
          </a:graphicData>
        </a:graphic>
      </p:graphicFrame>
      <p:sp>
        <p:nvSpPr>
          <p:cNvPr id="21" name="テキスト ボックス 20">
            <a:extLst>
              <a:ext uri="{FF2B5EF4-FFF2-40B4-BE49-F238E27FC236}">
                <a16:creationId xmlns:a16="http://schemas.microsoft.com/office/drawing/2014/main" id="{CF53BD2E-4755-472E-A565-3E52E36E2590}"/>
              </a:ext>
            </a:extLst>
          </p:cNvPr>
          <p:cNvSpPr txBox="1"/>
          <p:nvPr/>
        </p:nvSpPr>
        <p:spPr>
          <a:xfrm>
            <a:off x="1067759" y="9882834"/>
            <a:ext cx="14487980" cy="400110"/>
          </a:xfrm>
          <a:prstGeom prst="rect">
            <a:avLst/>
          </a:prstGeom>
          <a:noFill/>
        </p:spPr>
        <p:txBody>
          <a:bodyPr wrap="square" rtlCol="0">
            <a:spAutoFit/>
          </a:bodyPr>
          <a:lstStyle/>
          <a:p>
            <a:r>
              <a:rPr kumimoji="1" lang="ja-JP" altLang="en-US" sz="2000" dirty="0">
                <a:solidFill>
                  <a:schemeClr val="bg1"/>
                </a:solidFill>
              </a:rPr>
              <a:t>望月八十吉（</a:t>
            </a:r>
            <a:r>
              <a:rPr kumimoji="1" lang="en-US" altLang="ja-JP" sz="2000" dirty="0">
                <a:solidFill>
                  <a:schemeClr val="bg1"/>
                </a:solidFill>
              </a:rPr>
              <a:t>1974</a:t>
            </a:r>
            <a:r>
              <a:rPr kumimoji="1" lang="ja-JP" altLang="en-US" sz="2000" dirty="0">
                <a:solidFill>
                  <a:schemeClr val="bg1"/>
                </a:solidFill>
              </a:rPr>
              <a:t>）</a:t>
            </a:r>
            <a:r>
              <a:rPr kumimoji="1" lang="en-US" altLang="ja-JP" sz="2000" dirty="0">
                <a:solidFill>
                  <a:schemeClr val="bg1"/>
                </a:solidFill>
              </a:rPr>
              <a:t>『</a:t>
            </a:r>
            <a:r>
              <a:rPr kumimoji="1" lang="ja-JP" altLang="en-US" sz="2000" dirty="0">
                <a:solidFill>
                  <a:schemeClr val="bg1"/>
                </a:solidFill>
              </a:rPr>
              <a:t>中国語研究学習双書</a:t>
            </a:r>
            <a:r>
              <a:rPr kumimoji="1" lang="en-US" altLang="ja-JP" sz="2000" dirty="0">
                <a:solidFill>
                  <a:schemeClr val="bg1"/>
                </a:solidFill>
              </a:rPr>
              <a:t>13 </a:t>
            </a:r>
            <a:r>
              <a:rPr kumimoji="1" lang="ja-JP" altLang="en-US" sz="2000" dirty="0">
                <a:solidFill>
                  <a:schemeClr val="bg1"/>
                </a:solidFill>
              </a:rPr>
              <a:t>中国語と日本語</a:t>
            </a:r>
            <a:r>
              <a:rPr kumimoji="1" lang="en-US" altLang="ja-JP" sz="2000" dirty="0">
                <a:solidFill>
                  <a:schemeClr val="bg1"/>
                </a:solidFill>
              </a:rPr>
              <a:t>』</a:t>
            </a:r>
            <a:r>
              <a:rPr kumimoji="1" lang="ja-JP" altLang="en-US" sz="2000" dirty="0">
                <a:solidFill>
                  <a:schemeClr val="bg1"/>
                </a:solidFill>
              </a:rPr>
              <a:t>光生館．</a:t>
            </a:r>
            <a:r>
              <a:rPr kumimoji="1" lang="ja-JP" altLang="en-US" sz="2000" dirty="0">
                <a:solidFill>
                  <a:schemeClr val="bg1"/>
                </a:solidFill>
                <a:latin typeface="+mn-ea"/>
              </a:rPr>
              <a:t>引用は，</a:t>
            </a:r>
            <a:r>
              <a:rPr kumimoji="1" lang="zh-TW" altLang="en-US" sz="2000" dirty="0">
                <a:solidFill>
                  <a:schemeClr val="bg1"/>
                </a:solidFill>
                <a:latin typeface="ＭＳ Ｐゴシック" panose="020B0600070205080204" pitchFamily="50" charset="-128"/>
                <a:ea typeface="ＭＳ Ｐゴシック" panose="020B0600070205080204" pitchFamily="50" charset="-128"/>
              </a:rPr>
              <a:t>林大（</a:t>
            </a:r>
            <a:r>
              <a:rPr kumimoji="1" lang="en-US" altLang="zh-TW" sz="2000" dirty="0">
                <a:solidFill>
                  <a:schemeClr val="bg1"/>
                </a:solidFill>
                <a:latin typeface="ＭＳ Ｐゴシック" panose="020B0600070205080204" pitchFamily="50" charset="-128"/>
                <a:ea typeface="ＭＳ Ｐゴシック" panose="020B0600070205080204" pitchFamily="50" charset="-128"/>
              </a:rPr>
              <a:t>1982</a:t>
            </a:r>
            <a:r>
              <a:rPr kumimoji="1" lang="zh-TW" altLang="en-US" sz="2000" dirty="0">
                <a:solidFill>
                  <a:schemeClr val="bg1"/>
                </a:solidFill>
                <a:latin typeface="ＭＳ Ｐゴシック" panose="020B0600070205080204" pitchFamily="50" charset="-128"/>
                <a:ea typeface="ＭＳ Ｐゴシック" panose="020B0600070205080204" pitchFamily="50" charset="-128"/>
              </a:rPr>
              <a:t>）</a:t>
            </a:r>
            <a:r>
              <a:rPr kumimoji="1" lang="en-US" altLang="zh-TW" sz="2000" dirty="0">
                <a:solidFill>
                  <a:schemeClr val="bg1"/>
                </a:solidFill>
                <a:latin typeface="ＭＳ Ｐゴシック" panose="020B0600070205080204" pitchFamily="50" charset="-128"/>
                <a:ea typeface="ＭＳ Ｐゴシック" panose="020B0600070205080204" pitchFamily="50" charset="-128"/>
              </a:rPr>
              <a:t>『</a:t>
            </a:r>
            <a:r>
              <a:rPr kumimoji="1" lang="zh-TW" altLang="en-US" sz="2000" dirty="0">
                <a:solidFill>
                  <a:schemeClr val="bg1"/>
                </a:solidFill>
                <a:latin typeface="ＭＳ Ｐゴシック" panose="020B0600070205080204" pitchFamily="50" charset="-128"/>
                <a:ea typeface="ＭＳ Ｐゴシック" panose="020B0600070205080204" pitchFamily="50" charset="-128"/>
              </a:rPr>
              <a:t>図説日本語</a:t>
            </a:r>
            <a:r>
              <a:rPr kumimoji="1" lang="en-US" altLang="zh-TW" sz="2000" dirty="0">
                <a:solidFill>
                  <a:schemeClr val="bg1"/>
                </a:solidFill>
                <a:latin typeface="ＭＳ Ｐゴシック" panose="020B0600070205080204" pitchFamily="50" charset="-128"/>
                <a:ea typeface="ＭＳ Ｐゴシック" panose="020B0600070205080204" pitchFamily="50" charset="-128"/>
              </a:rPr>
              <a:t>』</a:t>
            </a:r>
            <a:r>
              <a:rPr kumimoji="1" lang="zh-TW" altLang="en-US" sz="2000" dirty="0">
                <a:solidFill>
                  <a:schemeClr val="bg1"/>
                </a:solidFill>
                <a:latin typeface="ＭＳ Ｐゴシック" panose="020B0600070205080204" pitchFamily="50" charset="-128"/>
                <a:ea typeface="ＭＳ Ｐゴシック" panose="020B0600070205080204" pitchFamily="50" charset="-128"/>
              </a:rPr>
              <a:t>角川書店</a:t>
            </a:r>
            <a:r>
              <a:rPr kumimoji="1" lang="ja-JP" altLang="en-US" sz="2000" dirty="0">
                <a:solidFill>
                  <a:schemeClr val="bg1"/>
                </a:solidFill>
                <a:latin typeface="+mn-ea"/>
              </a:rPr>
              <a:t>より。</a:t>
            </a:r>
          </a:p>
        </p:txBody>
      </p:sp>
      <p:sp>
        <p:nvSpPr>
          <p:cNvPr id="47" name="正方形/長方形 46">
            <a:extLst>
              <a:ext uri="{FF2B5EF4-FFF2-40B4-BE49-F238E27FC236}">
                <a16:creationId xmlns:a16="http://schemas.microsoft.com/office/drawing/2014/main" id="{61D9541F-FE87-4095-90F4-8607A5E180C5}"/>
              </a:ext>
            </a:extLst>
          </p:cNvPr>
          <p:cNvSpPr/>
          <p:nvPr/>
        </p:nvSpPr>
        <p:spPr>
          <a:xfrm>
            <a:off x="508809" y="10558090"/>
            <a:ext cx="14400000" cy="900000"/>
          </a:xfrm>
          <a:prstGeom prst="rect">
            <a:avLst/>
          </a:prstGeom>
          <a:solidFill>
            <a:srgbClr val="51A6C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bg1"/>
                </a:solidFill>
              </a:rPr>
              <a:t>３</a:t>
            </a:r>
            <a:r>
              <a:rPr lang="en-US" altLang="ja-JP" sz="4800" dirty="0">
                <a:solidFill>
                  <a:schemeClr val="bg1"/>
                </a:solidFill>
              </a:rPr>
              <a:t>.</a:t>
            </a:r>
            <a:r>
              <a:rPr lang="ja-JP" altLang="en-US" sz="4800" dirty="0">
                <a:solidFill>
                  <a:schemeClr val="bg1"/>
                </a:solidFill>
              </a:rPr>
              <a:t>本研究の目的</a:t>
            </a:r>
          </a:p>
        </p:txBody>
      </p:sp>
      <p:sp>
        <p:nvSpPr>
          <p:cNvPr id="49" name="テキスト ボックス 48">
            <a:extLst>
              <a:ext uri="{FF2B5EF4-FFF2-40B4-BE49-F238E27FC236}">
                <a16:creationId xmlns:a16="http://schemas.microsoft.com/office/drawing/2014/main" id="{023DB084-B5C8-4019-9887-575907F58697}"/>
              </a:ext>
            </a:extLst>
          </p:cNvPr>
          <p:cNvSpPr txBox="1"/>
          <p:nvPr/>
        </p:nvSpPr>
        <p:spPr>
          <a:xfrm>
            <a:off x="423532" y="11682595"/>
            <a:ext cx="13788815" cy="2677656"/>
          </a:xfrm>
          <a:prstGeom prst="rect">
            <a:avLst/>
          </a:prstGeom>
          <a:noFill/>
        </p:spPr>
        <p:txBody>
          <a:bodyPr wrap="square">
            <a:spAutoFit/>
          </a:bodyPr>
          <a:lstStyle/>
          <a:p>
            <a:pPr marL="571500" indent="-571500">
              <a:buFont typeface="Wingdings" panose="05000000000000000000" pitchFamily="2" charset="2"/>
              <a:buChar char="Ø"/>
            </a:pPr>
            <a:r>
              <a:rPr lang="ja-JP" altLang="en-US" sz="3200" dirty="0">
                <a:solidFill>
                  <a:srgbClr val="002060"/>
                </a:solidFill>
                <a:latin typeface="+mn-ea"/>
              </a:rPr>
              <a:t>これまでの研究では，同音語がどのくらいの割合で使われているかは分かるが，個々の文脈で同音語がどれくらい現れているかは分からない。</a:t>
            </a:r>
          </a:p>
          <a:p>
            <a:pPr marL="571500" indent="-571500">
              <a:buFont typeface="Wingdings" panose="05000000000000000000" pitchFamily="2" charset="2"/>
              <a:buChar char="Ø"/>
            </a:pPr>
            <a:r>
              <a:rPr lang="ja-JP" altLang="en-US" sz="3200" dirty="0">
                <a:solidFill>
                  <a:srgbClr val="002060"/>
                </a:solidFill>
                <a:latin typeface="+mn-ea"/>
              </a:rPr>
              <a:t>本研究では，同音語が実際に一定の長さの文脈にどのくらいの割合で現れるのかを明らかにすることを目的とする。</a:t>
            </a:r>
            <a:endParaRPr lang="en-US" altLang="ja-JP" sz="3200" dirty="0">
              <a:solidFill>
                <a:srgbClr val="002060"/>
              </a:solidFill>
              <a:latin typeface="+mn-ea"/>
            </a:endParaRPr>
          </a:p>
          <a:p>
            <a:pPr marL="571500" indent="-571500">
              <a:buFont typeface="Wingdings" panose="05000000000000000000" pitchFamily="2" charset="2"/>
              <a:buChar char="Ø"/>
            </a:pPr>
            <a:endParaRPr lang="ja-JP" altLang="en-US" sz="4000" dirty="0">
              <a:solidFill>
                <a:srgbClr val="002060"/>
              </a:solidFill>
              <a:latin typeface="+mn-ea"/>
            </a:endParaRPr>
          </a:p>
        </p:txBody>
      </p:sp>
      <p:sp>
        <p:nvSpPr>
          <p:cNvPr id="53" name="テキスト ボックス 52">
            <a:extLst>
              <a:ext uri="{FF2B5EF4-FFF2-40B4-BE49-F238E27FC236}">
                <a16:creationId xmlns:a16="http://schemas.microsoft.com/office/drawing/2014/main" id="{02975D67-6E10-4C8D-9C44-061BC9D8A247}"/>
              </a:ext>
            </a:extLst>
          </p:cNvPr>
          <p:cNvSpPr txBox="1"/>
          <p:nvPr/>
        </p:nvSpPr>
        <p:spPr>
          <a:xfrm>
            <a:off x="15698364" y="10304447"/>
            <a:ext cx="14159756" cy="1323439"/>
          </a:xfrm>
          <a:prstGeom prst="rect">
            <a:avLst/>
          </a:prstGeom>
          <a:noFill/>
        </p:spPr>
        <p:txBody>
          <a:bodyPr wrap="square">
            <a:spAutoFit/>
          </a:bodyPr>
          <a:lstStyle/>
          <a:p>
            <a:r>
              <a:rPr lang="ja-JP" altLang="en-US" sz="2000" dirty="0">
                <a:solidFill>
                  <a:srgbClr val="002060"/>
                </a:solidFill>
              </a:rPr>
              <a:t>国立国語研究所（</a:t>
            </a:r>
            <a:r>
              <a:rPr lang="en-US" altLang="ja-JP" sz="2000" dirty="0">
                <a:solidFill>
                  <a:srgbClr val="002060"/>
                </a:solidFill>
              </a:rPr>
              <a:t>1961</a:t>
            </a:r>
            <a:r>
              <a:rPr lang="ja-JP" altLang="en-US" sz="2000" dirty="0">
                <a:solidFill>
                  <a:srgbClr val="002060"/>
                </a:solidFill>
              </a:rPr>
              <a:t>）</a:t>
            </a:r>
            <a:r>
              <a:rPr lang="en-US" altLang="ja-JP" sz="2000" dirty="0">
                <a:solidFill>
                  <a:srgbClr val="002060"/>
                </a:solidFill>
              </a:rPr>
              <a:t>『</a:t>
            </a:r>
            <a:r>
              <a:rPr lang="ja-JP" altLang="en-US" sz="2000" dirty="0">
                <a:solidFill>
                  <a:srgbClr val="002060"/>
                </a:solidFill>
              </a:rPr>
              <a:t>同音語の研究</a:t>
            </a:r>
            <a:r>
              <a:rPr lang="en-US" altLang="ja-JP" sz="2000" dirty="0">
                <a:solidFill>
                  <a:srgbClr val="002060"/>
                </a:solidFill>
              </a:rPr>
              <a:t>』</a:t>
            </a:r>
            <a:r>
              <a:rPr lang="ja-JP" altLang="en-US" sz="2000" dirty="0">
                <a:solidFill>
                  <a:srgbClr val="002060"/>
                </a:solidFill>
              </a:rPr>
              <a:t>（国立国語研究所報告</a:t>
            </a:r>
            <a:r>
              <a:rPr lang="en-US" altLang="ja-JP" sz="2000" dirty="0">
                <a:solidFill>
                  <a:srgbClr val="002060"/>
                </a:solidFill>
              </a:rPr>
              <a:t>20</a:t>
            </a:r>
            <a:r>
              <a:rPr lang="ja-JP" altLang="en-US" sz="2000" dirty="0">
                <a:solidFill>
                  <a:srgbClr val="002060"/>
                </a:solidFill>
              </a:rPr>
              <a:t>）秀英出版．</a:t>
            </a:r>
          </a:p>
          <a:p>
            <a:r>
              <a:rPr lang="ja-JP" altLang="en-US" sz="2000" dirty="0">
                <a:solidFill>
                  <a:srgbClr val="002060"/>
                </a:solidFill>
              </a:rPr>
              <a:t>田中章夫（</a:t>
            </a:r>
            <a:r>
              <a:rPr lang="en-US" altLang="ja-JP" sz="2000" dirty="0">
                <a:solidFill>
                  <a:srgbClr val="002060"/>
                </a:solidFill>
              </a:rPr>
              <a:t>1971</a:t>
            </a:r>
            <a:r>
              <a:rPr lang="ja-JP" altLang="en-US" sz="2000" dirty="0">
                <a:solidFill>
                  <a:srgbClr val="002060"/>
                </a:solidFill>
              </a:rPr>
              <a:t>）「新聞語彙調査の同音語と同形語」</a:t>
            </a:r>
            <a:r>
              <a:rPr lang="en-US" altLang="ja-JP" sz="2000" dirty="0">
                <a:solidFill>
                  <a:srgbClr val="002060"/>
                </a:solidFill>
              </a:rPr>
              <a:t>『</a:t>
            </a:r>
            <a:r>
              <a:rPr lang="ja-JP" altLang="en-US" sz="2000" dirty="0">
                <a:solidFill>
                  <a:srgbClr val="002060"/>
                </a:solidFill>
              </a:rPr>
              <a:t>電子計算機による国語研究</a:t>
            </a:r>
            <a:r>
              <a:rPr lang="en-US" altLang="ja-JP" sz="2000" dirty="0">
                <a:solidFill>
                  <a:srgbClr val="002060"/>
                </a:solidFill>
              </a:rPr>
              <a:t>』3</a:t>
            </a:r>
            <a:r>
              <a:rPr lang="ja-JP" altLang="en-US" sz="2000" dirty="0">
                <a:solidFill>
                  <a:srgbClr val="002060"/>
                </a:solidFill>
              </a:rPr>
              <a:t>（国立国語研究所報告</a:t>
            </a:r>
            <a:r>
              <a:rPr lang="en-US" altLang="ja-JP" sz="2000" dirty="0">
                <a:solidFill>
                  <a:srgbClr val="002060"/>
                </a:solidFill>
              </a:rPr>
              <a:t>39</a:t>
            </a:r>
            <a:r>
              <a:rPr lang="ja-JP" altLang="en-US" sz="2000" dirty="0">
                <a:solidFill>
                  <a:srgbClr val="002060"/>
                </a:solidFill>
              </a:rPr>
              <a:t>），</a:t>
            </a:r>
            <a:r>
              <a:rPr lang="en-US" altLang="ja-JP" sz="2000" dirty="0">
                <a:solidFill>
                  <a:srgbClr val="002060"/>
                </a:solidFill>
              </a:rPr>
              <a:t>121-145</a:t>
            </a:r>
            <a:r>
              <a:rPr lang="ja-JP" altLang="en-US" sz="2000" dirty="0">
                <a:solidFill>
                  <a:srgbClr val="002060"/>
                </a:solidFill>
              </a:rPr>
              <a:t>．</a:t>
            </a:r>
            <a:endParaRPr lang="en-US" altLang="ja-JP" sz="2000" dirty="0">
              <a:solidFill>
                <a:srgbClr val="002060"/>
              </a:solidFill>
            </a:endParaRPr>
          </a:p>
          <a:p>
            <a:r>
              <a:rPr lang="ja-JP" altLang="en-US" sz="2000" dirty="0">
                <a:solidFill>
                  <a:srgbClr val="002060"/>
                </a:solidFill>
              </a:rPr>
              <a:t>中野洋（</a:t>
            </a:r>
            <a:r>
              <a:rPr lang="en-US" altLang="ja-JP" sz="2000" dirty="0">
                <a:solidFill>
                  <a:srgbClr val="002060"/>
                </a:solidFill>
              </a:rPr>
              <a:t>1989</a:t>
            </a:r>
            <a:r>
              <a:rPr lang="ja-JP" altLang="en-US" sz="2000" dirty="0">
                <a:solidFill>
                  <a:srgbClr val="002060"/>
                </a:solidFill>
              </a:rPr>
              <a:t>）「高校教科書の同音語」，国立国語研究所</a:t>
            </a:r>
            <a:r>
              <a:rPr lang="en-US" altLang="ja-JP" sz="2000" dirty="0">
                <a:solidFill>
                  <a:srgbClr val="002060"/>
                </a:solidFill>
              </a:rPr>
              <a:t>『</a:t>
            </a:r>
            <a:r>
              <a:rPr lang="ja-JP" altLang="en-US" sz="2000" dirty="0">
                <a:solidFill>
                  <a:srgbClr val="002060"/>
                </a:solidFill>
              </a:rPr>
              <a:t>高校・中学校教科書の語彙調査分析編</a:t>
            </a:r>
            <a:r>
              <a:rPr lang="en-US" altLang="ja-JP" sz="2000" dirty="0">
                <a:solidFill>
                  <a:srgbClr val="002060"/>
                </a:solidFill>
              </a:rPr>
              <a:t>』</a:t>
            </a:r>
            <a:r>
              <a:rPr lang="ja-JP" altLang="en-US" sz="2000" dirty="0">
                <a:solidFill>
                  <a:srgbClr val="002060"/>
                </a:solidFill>
              </a:rPr>
              <a:t>（国立国語研究所</a:t>
            </a:r>
            <a:r>
              <a:rPr lang="en-US" altLang="ja-JP" sz="2000" dirty="0">
                <a:solidFill>
                  <a:srgbClr val="002060"/>
                </a:solidFill>
              </a:rPr>
              <a:t>99</a:t>
            </a:r>
            <a:r>
              <a:rPr lang="ja-JP" altLang="en-US" sz="2000" dirty="0">
                <a:solidFill>
                  <a:srgbClr val="002060"/>
                </a:solidFill>
              </a:rPr>
              <a:t>）</a:t>
            </a:r>
            <a:r>
              <a:rPr lang="en-US" altLang="ja-JP" sz="2000" dirty="0">
                <a:solidFill>
                  <a:srgbClr val="002060"/>
                </a:solidFill>
              </a:rPr>
              <a:t>77-131.</a:t>
            </a:r>
            <a:r>
              <a:rPr lang="ja-JP" altLang="en-US" sz="2000" dirty="0">
                <a:solidFill>
                  <a:srgbClr val="002060"/>
                </a:solidFill>
              </a:rPr>
              <a:t>　</a:t>
            </a:r>
            <a:endParaRPr lang="en-US" altLang="ja-JP" sz="2000" dirty="0">
              <a:solidFill>
                <a:srgbClr val="002060"/>
              </a:solidFill>
            </a:endParaRPr>
          </a:p>
          <a:p>
            <a:r>
              <a:rPr lang="ja-JP" altLang="en-US" sz="2000" dirty="0">
                <a:solidFill>
                  <a:srgbClr val="002060"/>
                </a:solidFill>
              </a:rPr>
              <a:t>山崎誠（</a:t>
            </a:r>
            <a:r>
              <a:rPr lang="en-US" altLang="ja-JP" sz="2000" dirty="0">
                <a:solidFill>
                  <a:srgbClr val="002060"/>
                </a:solidFill>
              </a:rPr>
              <a:t>2004</a:t>
            </a:r>
            <a:r>
              <a:rPr lang="ja-JP" altLang="en-US" sz="2000" dirty="0">
                <a:solidFill>
                  <a:srgbClr val="002060"/>
                </a:solidFill>
              </a:rPr>
              <a:t>）「意味分野と使用頻度からみた同音語</a:t>
            </a:r>
            <a:r>
              <a:rPr lang="en-US" altLang="ja-JP" sz="2000" dirty="0">
                <a:solidFill>
                  <a:srgbClr val="002060"/>
                </a:solidFill>
              </a:rPr>
              <a:t>―</a:t>
            </a:r>
            <a:r>
              <a:rPr lang="ja-JP" altLang="en-US" sz="2000" dirty="0">
                <a:solidFill>
                  <a:srgbClr val="002060"/>
                </a:solidFill>
              </a:rPr>
              <a:t>二字漢語の場合</a:t>
            </a:r>
            <a:r>
              <a:rPr lang="en-US" altLang="ja-JP" sz="2000" dirty="0">
                <a:solidFill>
                  <a:srgbClr val="002060"/>
                </a:solidFill>
              </a:rPr>
              <a:t>―</a:t>
            </a:r>
            <a:r>
              <a:rPr lang="ja-JP" altLang="en-US" sz="2000" dirty="0">
                <a:solidFill>
                  <a:srgbClr val="002060"/>
                </a:solidFill>
              </a:rPr>
              <a:t>」</a:t>
            </a:r>
            <a:r>
              <a:rPr lang="en-US" altLang="ja-JP" sz="2000" dirty="0">
                <a:solidFill>
                  <a:srgbClr val="002060"/>
                </a:solidFill>
              </a:rPr>
              <a:t>『</a:t>
            </a:r>
            <a:r>
              <a:rPr lang="ja-JP" altLang="en-US" sz="2000" dirty="0">
                <a:solidFill>
                  <a:srgbClr val="002060"/>
                </a:solidFill>
              </a:rPr>
              <a:t>国際シンポジウム比較語彙研究 </a:t>
            </a:r>
            <a:r>
              <a:rPr lang="en-US" altLang="ja-JP" sz="2000" dirty="0">
                <a:solidFill>
                  <a:srgbClr val="002060"/>
                </a:solidFill>
              </a:rPr>
              <a:t>7』139-146.</a:t>
            </a:r>
          </a:p>
        </p:txBody>
      </p:sp>
      <p:sp>
        <p:nvSpPr>
          <p:cNvPr id="54" name="正方形/長方形 53">
            <a:extLst>
              <a:ext uri="{FF2B5EF4-FFF2-40B4-BE49-F238E27FC236}">
                <a16:creationId xmlns:a16="http://schemas.microsoft.com/office/drawing/2014/main" id="{F247120F-E4BD-4877-B76B-761903CF2668}"/>
              </a:ext>
            </a:extLst>
          </p:cNvPr>
          <p:cNvSpPr/>
          <p:nvPr/>
        </p:nvSpPr>
        <p:spPr>
          <a:xfrm>
            <a:off x="15698364" y="11948345"/>
            <a:ext cx="14400000" cy="900000"/>
          </a:xfrm>
          <a:prstGeom prst="rect">
            <a:avLst/>
          </a:prstGeom>
          <a:solidFill>
            <a:srgbClr val="51A6C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a:solidFill>
                  <a:schemeClr val="bg1"/>
                </a:solidFill>
              </a:rPr>
              <a:t>４</a:t>
            </a:r>
            <a:r>
              <a:rPr lang="en-US" altLang="ja-JP" sz="4800" dirty="0">
                <a:solidFill>
                  <a:schemeClr val="bg1"/>
                </a:solidFill>
              </a:rPr>
              <a:t>.</a:t>
            </a:r>
            <a:r>
              <a:rPr lang="ja-JP" altLang="en-US" sz="4800" dirty="0">
                <a:solidFill>
                  <a:schemeClr val="bg1"/>
                </a:solidFill>
              </a:rPr>
              <a:t>同音語の認定基準</a:t>
            </a:r>
          </a:p>
        </p:txBody>
      </p:sp>
      <p:sp>
        <p:nvSpPr>
          <p:cNvPr id="56" name="テキスト ボックス 55">
            <a:extLst>
              <a:ext uri="{FF2B5EF4-FFF2-40B4-BE49-F238E27FC236}">
                <a16:creationId xmlns:a16="http://schemas.microsoft.com/office/drawing/2014/main" id="{4BF63433-497B-4E9E-9C6E-90503117AEDC}"/>
              </a:ext>
            </a:extLst>
          </p:cNvPr>
          <p:cNvSpPr txBox="1"/>
          <p:nvPr/>
        </p:nvSpPr>
        <p:spPr>
          <a:xfrm>
            <a:off x="15555739" y="13111605"/>
            <a:ext cx="14135382" cy="4031873"/>
          </a:xfrm>
          <a:prstGeom prst="rect">
            <a:avLst/>
          </a:prstGeom>
          <a:noFill/>
        </p:spPr>
        <p:txBody>
          <a:bodyPr wrap="square" rtlCol="0">
            <a:spAutoFit/>
          </a:bodyPr>
          <a:lstStyle/>
          <a:p>
            <a:pPr marL="571500" indent="-571500">
              <a:buFont typeface="Wingdings" panose="05000000000000000000" pitchFamily="2" charset="2"/>
              <a:buChar char="Ø"/>
            </a:pPr>
            <a:r>
              <a:rPr kumimoji="1" lang="ja-JP" altLang="en-US" sz="3200" dirty="0">
                <a:solidFill>
                  <a:srgbClr val="002060"/>
                </a:solidFill>
              </a:rPr>
              <a:t>何を同音語とするかで，結果が違う。</a:t>
            </a:r>
            <a:endParaRPr kumimoji="1" lang="en-US" altLang="ja-JP" sz="3200" dirty="0">
              <a:solidFill>
                <a:srgbClr val="002060"/>
              </a:solidFill>
            </a:endParaRPr>
          </a:p>
          <a:p>
            <a:pPr marL="571500" indent="-571500">
              <a:buFont typeface="Wingdings" panose="05000000000000000000" pitchFamily="2" charset="2"/>
              <a:buChar char="Ø"/>
            </a:pPr>
            <a:endParaRPr kumimoji="1" lang="en-US" altLang="ja-JP" sz="3200" dirty="0">
              <a:solidFill>
                <a:srgbClr val="002060"/>
              </a:solidFill>
            </a:endParaRPr>
          </a:p>
          <a:p>
            <a:pPr marL="571500" indent="-571500">
              <a:buFont typeface="Wingdings" panose="05000000000000000000" pitchFamily="2" charset="2"/>
              <a:buChar char="Ø"/>
            </a:pPr>
            <a:r>
              <a:rPr kumimoji="1" lang="ja-JP" altLang="en-US" sz="3200" dirty="0">
                <a:solidFill>
                  <a:srgbClr val="002060"/>
                </a:solidFill>
              </a:rPr>
              <a:t>話し言葉か書き言葉か（アクセントを考慮するかどうか）</a:t>
            </a:r>
            <a:endParaRPr kumimoji="1" lang="en-US" altLang="ja-JP" sz="3200" dirty="0">
              <a:solidFill>
                <a:srgbClr val="002060"/>
              </a:solidFill>
            </a:endParaRPr>
          </a:p>
          <a:p>
            <a:r>
              <a:rPr kumimoji="1" lang="ja-JP" altLang="en-US" sz="3200" dirty="0">
                <a:solidFill>
                  <a:srgbClr val="002060"/>
                </a:solidFill>
              </a:rPr>
              <a:t>　　「公開」／「航海」</a:t>
            </a:r>
            <a:endParaRPr kumimoji="1" lang="en-US" altLang="ja-JP" sz="3200" dirty="0">
              <a:solidFill>
                <a:srgbClr val="002060"/>
              </a:solidFill>
            </a:endParaRPr>
          </a:p>
          <a:p>
            <a:pPr marL="571500" indent="-571500">
              <a:buFont typeface="Wingdings" panose="05000000000000000000" pitchFamily="2" charset="2"/>
              <a:buChar char="Ø"/>
            </a:pPr>
            <a:r>
              <a:rPr kumimoji="1" lang="ja-JP" altLang="en-US" sz="3200" dirty="0">
                <a:solidFill>
                  <a:srgbClr val="002060"/>
                </a:solidFill>
              </a:rPr>
              <a:t>語彙素レベルか出現形レベルか</a:t>
            </a:r>
            <a:endParaRPr kumimoji="1" lang="en-US" altLang="ja-JP" sz="3200" dirty="0">
              <a:solidFill>
                <a:srgbClr val="002060"/>
              </a:solidFill>
            </a:endParaRPr>
          </a:p>
          <a:p>
            <a:r>
              <a:rPr kumimoji="1" lang="ja-JP" altLang="en-US" sz="3200" dirty="0">
                <a:solidFill>
                  <a:srgbClr val="002060"/>
                </a:solidFill>
              </a:rPr>
              <a:t>　　　「来い」 ／「故意」「鯉」</a:t>
            </a:r>
            <a:endParaRPr kumimoji="1" lang="en-US" altLang="ja-JP" sz="3200" dirty="0">
              <a:solidFill>
                <a:srgbClr val="002060"/>
              </a:solidFill>
            </a:endParaRPr>
          </a:p>
          <a:p>
            <a:pPr marL="571500" indent="-571500">
              <a:buFont typeface="Wingdings" panose="05000000000000000000" pitchFamily="2" charset="2"/>
              <a:buChar char="Ø"/>
            </a:pPr>
            <a:r>
              <a:rPr kumimoji="1" lang="ja-JP" altLang="en-US" sz="3200" dirty="0">
                <a:solidFill>
                  <a:srgbClr val="002060"/>
                </a:solidFill>
              </a:rPr>
              <a:t>単位によるの違い</a:t>
            </a:r>
            <a:endParaRPr kumimoji="1" lang="en-US" altLang="ja-JP" sz="3200" dirty="0">
              <a:solidFill>
                <a:srgbClr val="002060"/>
              </a:solidFill>
            </a:endParaRPr>
          </a:p>
          <a:p>
            <a:r>
              <a:rPr kumimoji="1" lang="ja-JP" altLang="en-US" sz="3200" dirty="0">
                <a:solidFill>
                  <a:srgbClr val="002060"/>
                </a:solidFill>
              </a:rPr>
              <a:t>　　「切って」／「切手」，　「半世紀」／「反省期」，「歯科医」／「斯界」</a:t>
            </a:r>
            <a:endParaRPr kumimoji="1" lang="ja-JP" altLang="en-US" sz="4000" dirty="0">
              <a:solidFill>
                <a:srgbClr val="002060"/>
              </a:solidFill>
            </a:endParaRPr>
          </a:p>
        </p:txBody>
      </p:sp>
      <p:sp>
        <p:nvSpPr>
          <p:cNvPr id="61" name="テキスト ボックス 60">
            <a:extLst>
              <a:ext uri="{FF2B5EF4-FFF2-40B4-BE49-F238E27FC236}">
                <a16:creationId xmlns:a16="http://schemas.microsoft.com/office/drawing/2014/main" id="{327EA780-FDBD-4425-BB02-525816605A16}"/>
              </a:ext>
            </a:extLst>
          </p:cNvPr>
          <p:cNvSpPr txBox="1"/>
          <p:nvPr/>
        </p:nvSpPr>
        <p:spPr>
          <a:xfrm>
            <a:off x="663042" y="18783471"/>
            <a:ext cx="6697700" cy="769441"/>
          </a:xfrm>
          <a:prstGeom prst="rect">
            <a:avLst/>
          </a:prstGeom>
          <a:solidFill>
            <a:schemeClr val="accent2">
              <a:lumMod val="40000"/>
              <a:lumOff val="60000"/>
            </a:schemeClr>
          </a:solidFill>
        </p:spPr>
        <p:txBody>
          <a:bodyPr wrap="square">
            <a:spAutoFit/>
          </a:bodyPr>
          <a:lstStyle/>
          <a:p>
            <a:r>
              <a:rPr lang="ja-JP" altLang="en-US" sz="4400" dirty="0">
                <a:solidFill>
                  <a:srgbClr val="002060"/>
                </a:solidFill>
              </a:rPr>
              <a:t>同音語が出現したサンプル</a:t>
            </a:r>
          </a:p>
        </p:txBody>
      </p:sp>
      <p:sp>
        <p:nvSpPr>
          <p:cNvPr id="62" name="テキスト ボックス 61">
            <a:extLst>
              <a:ext uri="{FF2B5EF4-FFF2-40B4-BE49-F238E27FC236}">
                <a16:creationId xmlns:a16="http://schemas.microsoft.com/office/drawing/2014/main" id="{2DE53E98-1CA8-4BFB-9156-5F0F81CD5CF1}"/>
              </a:ext>
            </a:extLst>
          </p:cNvPr>
          <p:cNvSpPr txBox="1"/>
          <p:nvPr/>
        </p:nvSpPr>
        <p:spPr>
          <a:xfrm>
            <a:off x="14359522" y="29307814"/>
            <a:ext cx="14603619" cy="2062103"/>
          </a:xfrm>
          <a:prstGeom prst="rect">
            <a:avLst/>
          </a:prstGeom>
          <a:noFill/>
        </p:spPr>
        <p:txBody>
          <a:bodyPr wrap="square">
            <a:spAutoFit/>
          </a:bodyPr>
          <a:lstStyle/>
          <a:p>
            <a:pPr marL="457200" indent="-457200">
              <a:buFont typeface="Wingdings" panose="05000000000000000000" pitchFamily="2" charset="2"/>
              <a:buChar char="Ø"/>
            </a:pPr>
            <a:r>
              <a:rPr lang="ja-JP" altLang="en-US" sz="3200" dirty="0">
                <a:solidFill>
                  <a:srgbClr val="002060"/>
                </a:solidFill>
              </a:rPr>
              <a:t>多くが一字漢語どうしの組合せ。</a:t>
            </a:r>
            <a:endParaRPr lang="en-US" altLang="ja-JP" sz="3200" dirty="0">
              <a:solidFill>
                <a:srgbClr val="002060"/>
              </a:solidFill>
            </a:endParaRPr>
          </a:p>
          <a:p>
            <a:pPr marL="457200" indent="-457200">
              <a:buFont typeface="Wingdings" panose="05000000000000000000" pitchFamily="2" charset="2"/>
              <a:buChar char="Ø"/>
            </a:pPr>
            <a:r>
              <a:rPr lang="ja-JP" altLang="en-US" sz="3200" dirty="0">
                <a:solidFill>
                  <a:srgbClr val="002060"/>
                </a:solidFill>
              </a:rPr>
              <a:t>一つのサンプルに同音語が３つ以上出現する場合，それらのうちの２つずつの組合せを抽出して集計した。</a:t>
            </a:r>
            <a:endParaRPr lang="en-US" altLang="ja-JP" sz="3200" dirty="0">
              <a:solidFill>
                <a:srgbClr val="002060"/>
              </a:solidFill>
            </a:endParaRPr>
          </a:p>
          <a:p>
            <a:pPr marL="457200" indent="-457200">
              <a:buFont typeface="Wingdings" panose="05000000000000000000" pitchFamily="2" charset="2"/>
              <a:buChar char="Ø"/>
            </a:pPr>
            <a:endParaRPr lang="ja-JP" altLang="en-US" sz="3200" dirty="0">
              <a:solidFill>
                <a:srgbClr val="002060"/>
              </a:solidFill>
            </a:endParaRPr>
          </a:p>
        </p:txBody>
      </p:sp>
      <p:graphicFrame>
        <p:nvGraphicFramePr>
          <p:cNvPr id="52" name="表 51">
            <a:extLst>
              <a:ext uri="{FF2B5EF4-FFF2-40B4-BE49-F238E27FC236}">
                <a16:creationId xmlns:a16="http://schemas.microsoft.com/office/drawing/2014/main" id="{C26F991F-170C-4132-8E9B-5F4751B7F1B2}"/>
              </a:ext>
            </a:extLst>
          </p:cNvPr>
          <p:cNvGraphicFramePr>
            <a:graphicFrameLocks noGrp="1"/>
          </p:cNvGraphicFramePr>
          <p:nvPr>
            <p:extLst>
              <p:ext uri="{D42A27DB-BD31-4B8C-83A1-F6EECF244321}">
                <p14:modId xmlns:p14="http://schemas.microsoft.com/office/powerpoint/2010/main" val="3908813942"/>
              </p:ext>
            </p:extLst>
          </p:nvPr>
        </p:nvGraphicFramePr>
        <p:xfrm>
          <a:off x="14359523" y="20103061"/>
          <a:ext cx="4862024" cy="9061143"/>
        </p:xfrm>
        <a:graphic>
          <a:graphicData uri="http://schemas.openxmlformats.org/drawingml/2006/table">
            <a:tbl>
              <a:tblPr firstRow="1" bandRow="1">
                <a:tableStyleId>{B301B821-A1FF-4177-AEE7-76D212191A09}</a:tableStyleId>
              </a:tblPr>
              <a:tblGrid>
                <a:gridCol w="1044833">
                  <a:extLst>
                    <a:ext uri="{9D8B030D-6E8A-4147-A177-3AD203B41FA5}">
                      <a16:colId xmlns:a16="http://schemas.microsoft.com/office/drawing/2014/main" val="1474165242"/>
                    </a:ext>
                  </a:extLst>
                </a:gridCol>
                <a:gridCol w="1943056">
                  <a:extLst>
                    <a:ext uri="{9D8B030D-6E8A-4147-A177-3AD203B41FA5}">
                      <a16:colId xmlns:a16="http://schemas.microsoft.com/office/drawing/2014/main" val="1758874916"/>
                    </a:ext>
                  </a:extLst>
                </a:gridCol>
                <a:gridCol w="1874135">
                  <a:extLst>
                    <a:ext uri="{9D8B030D-6E8A-4147-A177-3AD203B41FA5}">
                      <a16:colId xmlns:a16="http://schemas.microsoft.com/office/drawing/2014/main" val="2009637612"/>
                    </a:ext>
                  </a:extLst>
                </a:gridCol>
              </a:tblGrid>
              <a:tr h="0">
                <a:tc>
                  <a:txBody>
                    <a:bodyPr/>
                    <a:lstStyle/>
                    <a:p>
                      <a:pPr algn="ctr" fontAlgn="ctr"/>
                      <a:r>
                        <a:rPr lang="en-US" altLang="ja-JP" sz="2800" u="none" strike="noStrike" dirty="0">
                          <a:effectLst/>
                        </a:rPr>
                        <a:t>Rank</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dirty="0">
                          <a:effectLst/>
                        </a:rPr>
                        <a:t>組</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dirty="0">
                          <a:effectLst/>
                        </a:rPr>
                        <a:t>頻度</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989902916"/>
                  </a:ext>
                </a:extLst>
              </a:tr>
              <a:tr h="215742">
                <a:tc>
                  <a:txBody>
                    <a:bodyPr/>
                    <a:lstStyle/>
                    <a:p>
                      <a:pPr algn="ctr" fontAlgn="ctr"/>
                      <a:r>
                        <a:rPr lang="en-US" altLang="ja-JP" sz="2800" u="none" strike="noStrike" dirty="0">
                          <a:effectLst/>
                        </a:rPr>
                        <a:t>1</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dirty="0">
                          <a:effectLst/>
                        </a:rPr>
                        <a:t>様</a:t>
                      </a:r>
                      <a:r>
                        <a:rPr lang="en-US" altLang="ja-JP" sz="2800" u="none" strike="noStrike" dirty="0">
                          <a:effectLst/>
                        </a:rPr>
                        <a:t>-</a:t>
                      </a:r>
                      <a:r>
                        <a:rPr lang="ja-JP" altLang="en-US" sz="2800" u="none" strike="noStrike" dirty="0">
                          <a:effectLst/>
                        </a:rPr>
                        <a:t>用</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2424</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834624583"/>
                  </a:ext>
                </a:extLst>
              </a:tr>
              <a:tr h="110091">
                <a:tc>
                  <a:txBody>
                    <a:bodyPr/>
                    <a:lstStyle/>
                    <a:p>
                      <a:pPr algn="ctr" fontAlgn="ctr"/>
                      <a:r>
                        <a:rPr lang="en-US" altLang="ja-JP" sz="2800" u="none" strike="noStrike" dirty="0">
                          <a:effectLst/>
                        </a:rPr>
                        <a:t>2</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dirty="0">
                          <a:effectLst/>
                        </a:rPr>
                        <a:t>一</a:t>
                      </a:r>
                      <a:r>
                        <a:rPr lang="en-US" altLang="ja-JP" sz="2800" u="none" strike="noStrike" dirty="0">
                          <a:effectLst/>
                        </a:rPr>
                        <a:t>-</a:t>
                      </a:r>
                      <a:r>
                        <a:rPr lang="ja-JP" altLang="en-US" sz="2800" u="none" strike="noStrike" dirty="0">
                          <a:effectLst/>
                        </a:rPr>
                        <a:t>位置</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1898</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064005524"/>
                  </a:ext>
                </a:extLst>
              </a:tr>
              <a:tr h="110091">
                <a:tc>
                  <a:txBody>
                    <a:bodyPr/>
                    <a:lstStyle/>
                    <a:p>
                      <a:pPr algn="ctr" fontAlgn="ctr"/>
                      <a:r>
                        <a:rPr lang="en-US" altLang="ja-JP" sz="2800" u="none" strike="noStrike">
                          <a:effectLst/>
                        </a:rPr>
                        <a:t>3</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dirty="0">
                          <a:effectLst/>
                        </a:rPr>
                        <a:t>五</a:t>
                      </a:r>
                      <a:r>
                        <a:rPr lang="en-US" altLang="ja-JP" sz="2800" u="none" strike="noStrike" dirty="0">
                          <a:effectLst/>
                        </a:rPr>
                        <a:t>-</a:t>
                      </a:r>
                      <a:r>
                        <a:rPr lang="ja-JP" altLang="en-US" sz="2800" u="none" strike="noStrike" dirty="0">
                          <a:effectLst/>
                        </a:rPr>
                        <a:t>後</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1867</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57355740"/>
                  </a:ext>
                </a:extLst>
              </a:tr>
              <a:tr h="110091">
                <a:tc>
                  <a:txBody>
                    <a:bodyPr/>
                    <a:lstStyle/>
                    <a:p>
                      <a:pPr algn="ctr" fontAlgn="ctr"/>
                      <a:r>
                        <a:rPr lang="en-US" altLang="ja-JP" sz="2800" u="none" strike="noStrike">
                          <a:effectLst/>
                        </a:rPr>
                        <a:t>4</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dirty="0">
                          <a:effectLst/>
                        </a:rPr>
                        <a:t>方</a:t>
                      </a:r>
                      <a:r>
                        <a:rPr lang="en-US" altLang="ja-JP" sz="2800" u="none" strike="noStrike" dirty="0">
                          <a:effectLst/>
                        </a:rPr>
                        <a:t>-</a:t>
                      </a:r>
                      <a:r>
                        <a:rPr lang="ja-JP" altLang="en-US" sz="2800" u="none" strike="noStrike" dirty="0">
                          <a:effectLst/>
                        </a:rPr>
                        <a:t>法</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1384</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21655260"/>
                  </a:ext>
                </a:extLst>
              </a:tr>
              <a:tr h="110091">
                <a:tc>
                  <a:txBody>
                    <a:bodyPr/>
                    <a:lstStyle/>
                    <a:p>
                      <a:pPr algn="ctr" fontAlgn="ctr"/>
                      <a:r>
                        <a:rPr lang="en-US" altLang="ja-JP" sz="2800" u="none" strike="noStrike">
                          <a:effectLst/>
                        </a:rPr>
                        <a:t>5</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a:effectLst/>
                        </a:rPr>
                        <a:t>大</a:t>
                      </a:r>
                      <a:r>
                        <a:rPr lang="en-US" altLang="ja-JP" sz="2800" u="none" strike="noStrike">
                          <a:effectLst/>
                        </a:rPr>
                        <a:t>-</a:t>
                      </a:r>
                      <a:r>
                        <a:rPr lang="ja-JP" altLang="en-US" sz="2800" u="none" strike="noStrike">
                          <a:effectLst/>
                        </a:rPr>
                        <a:t>第</a:t>
                      </a:r>
                      <a:endParaRPr lang="ja-JP" altLang="en-US"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1327</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780005411"/>
                  </a:ext>
                </a:extLst>
              </a:tr>
              <a:tr h="113308">
                <a:tc>
                  <a:txBody>
                    <a:bodyPr/>
                    <a:lstStyle/>
                    <a:p>
                      <a:pPr algn="ctr" fontAlgn="ctr"/>
                      <a:r>
                        <a:rPr lang="en-US" altLang="ja-JP" sz="2800" u="none" strike="noStrike">
                          <a:effectLst/>
                        </a:rPr>
                        <a:t>6</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dirty="0">
                          <a:effectLst/>
                        </a:rPr>
                        <a:t>社</a:t>
                      </a:r>
                      <a:r>
                        <a:rPr lang="en-US" altLang="ja-JP" sz="2800" u="none" strike="noStrike" dirty="0">
                          <a:effectLst/>
                        </a:rPr>
                        <a:t>-</a:t>
                      </a:r>
                      <a:r>
                        <a:rPr lang="ja-JP" altLang="en-US" sz="2800" u="none" strike="noStrike" dirty="0">
                          <a:effectLst/>
                        </a:rPr>
                        <a:t>者</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1143</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44694067"/>
                  </a:ext>
                </a:extLst>
              </a:tr>
              <a:tr h="110091">
                <a:tc>
                  <a:txBody>
                    <a:bodyPr/>
                    <a:lstStyle/>
                    <a:p>
                      <a:pPr algn="ctr" fontAlgn="ctr"/>
                      <a:r>
                        <a:rPr lang="en-US" altLang="ja-JP" sz="2800" u="none" strike="noStrike">
                          <a:effectLst/>
                        </a:rPr>
                        <a:t>7</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a:effectLst/>
                        </a:rPr>
                        <a:t>五</a:t>
                      </a:r>
                      <a:r>
                        <a:rPr lang="en-US" altLang="ja-JP" sz="2800" u="none" strike="noStrike">
                          <a:effectLst/>
                        </a:rPr>
                        <a:t>-</a:t>
                      </a:r>
                      <a:r>
                        <a:rPr lang="ja-JP" altLang="en-US" sz="2800" u="none" strike="noStrike">
                          <a:effectLst/>
                        </a:rPr>
                        <a:t>御</a:t>
                      </a:r>
                      <a:endParaRPr lang="ja-JP" altLang="en-US"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1004</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959471765"/>
                  </a:ext>
                </a:extLst>
              </a:tr>
              <a:tr h="110091">
                <a:tc>
                  <a:txBody>
                    <a:bodyPr/>
                    <a:lstStyle/>
                    <a:p>
                      <a:pPr algn="ctr" fontAlgn="ctr"/>
                      <a:r>
                        <a:rPr lang="en-US" altLang="ja-JP" sz="2800" u="none" strike="noStrike">
                          <a:effectLst/>
                        </a:rPr>
                        <a:t>8</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a:effectLst/>
                        </a:rPr>
                        <a:t>者</a:t>
                      </a:r>
                      <a:r>
                        <a:rPr lang="en-US" altLang="ja-JP" sz="2800" u="none" strike="noStrike">
                          <a:effectLst/>
                        </a:rPr>
                        <a:t>-</a:t>
                      </a:r>
                      <a:r>
                        <a:rPr lang="ja-JP" altLang="en-US" sz="2800" u="none" strike="noStrike">
                          <a:effectLst/>
                        </a:rPr>
                        <a:t>車</a:t>
                      </a:r>
                      <a:endParaRPr lang="ja-JP" altLang="en-US"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884</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828275031"/>
                  </a:ext>
                </a:extLst>
              </a:tr>
              <a:tr h="110091">
                <a:tc>
                  <a:txBody>
                    <a:bodyPr/>
                    <a:lstStyle/>
                    <a:p>
                      <a:pPr algn="ctr" fontAlgn="ctr"/>
                      <a:r>
                        <a:rPr lang="en-US" altLang="ja-JP" sz="2800" u="none" strike="noStrike">
                          <a:effectLst/>
                        </a:rPr>
                        <a:t>9</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a:effectLst/>
                        </a:rPr>
                        <a:t>敵</a:t>
                      </a:r>
                      <a:r>
                        <a:rPr lang="en-US" altLang="ja-JP" sz="2800" u="none" strike="noStrike">
                          <a:effectLst/>
                        </a:rPr>
                        <a:t>-</a:t>
                      </a:r>
                      <a:r>
                        <a:rPr lang="ja-JP" altLang="en-US" sz="2800" u="none" strike="noStrike">
                          <a:effectLst/>
                        </a:rPr>
                        <a:t>的</a:t>
                      </a:r>
                      <a:endParaRPr lang="ja-JP" altLang="en-US"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879</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989452930"/>
                  </a:ext>
                </a:extLst>
              </a:tr>
              <a:tr h="110091">
                <a:tc>
                  <a:txBody>
                    <a:bodyPr/>
                    <a:lstStyle/>
                    <a:p>
                      <a:pPr algn="ctr" fontAlgn="ctr"/>
                      <a:r>
                        <a:rPr lang="en-US" altLang="ja-JP" sz="2800" u="none" strike="noStrike">
                          <a:effectLst/>
                        </a:rPr>
                        <a:t>10</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a:effectLst/>
                        </a:rPr>
                        <a:t>化</a:t>
                      </a:r>
                      <a:r>
                        <a:rPr lang="en-US" altLang="ja-JP" sz="2800" u="none" strike="noStrike">
                          <a:effectLst/>
                        </a:rPr>
                        <a:t>-</a:t>
                      </a:r>
                      <a:r>
                        <a:rPr lang="ja-JP" altLang="en-US" sz="2800" u="none" strike="noStrike">
                          <a:effectLst/>
                        </a:rPr>
                        <a:t>家</a:t>
                      </a:r>
                      <a:endParaRPr lang="ja-JP" altLang="en-US"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874</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726992257"/>
                  </a:ext>
                </a:extLst>
              </a:tr>
              <a:tr h="110091">
                <a:tc>
                  <a:txBody>
                    <a:bodyPr/>
                    <a:lstStyle/>
                    <a:p>
                      <a:pPr algn="ctr" fontAlgn="ctr"/>
                      <a:r>
                        <a:rPr lang="en-US" altLang="ja-JP" sz="2800" u="none" strike="noStrike">
                          <a:effectLst/>
                        </a:rPr>
                        <a:t>11</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a:effectLst/>
                        </a:rPr>
                        <a:t>千</a:t>
                      </a:r>
                      <a:r>
                        <a:rPr lang="en-US" altLang="ja-JP" sz="2800" u="none" strike="noStrike">
                          <a:effectLst/>
                        </a:rPr>
                        <a:t>-</a:t>
                      </a:r>
                      <a:r>
                        <a:rPr lang="ja-JP" altLang="en-US" sz="2800" u="none" strike="noStrike">
                          <a:effectLst/>
                        </a:rPr>
                        <a:t>線</a:t>
                      </a:r>
                      <a:endParaRPr lang="ja-JP" altLang="en-US"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802</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070216795"/>
                  </a:ext>
                </a:extLst>
              </a:tr>
              <a:tr h="125645">
                <a:tc>
                  <a:txBody>
                    <a:bodyPr/>
                    <a:lstStyle/>
                    <a:p>
                      <a:pPr algn="ctr" fontAlgn="ctr"/>
                      <a:r>
                        <a:rPr lang="en-US" altLang="ja-JP" sz="2800" u="none" strike="noStrike">
                          <a:effectLst/>
                        </a:rPr>
                        <a:t>12</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a:effectLst/>
                        </a:rPr>
                        <a:t>九</a:t>
                      </a:r>
                      <a:r>
                        <a:rPr lang="en-US" altLang="ja-JP" sz="2800" u="none" strike="noStrike">
                          <a:effectLst/>
                        </a:rPr>
                        <a:t>-</a:t>
                      </a:r>
                      <a:r>
                        <a:rPr lang="ja-JP" altLang="en-US" sz="2800" u="none" strike="noStrike">
                          <a:effectLst/>
                        </a:rPr>
                        <a:t>急</a:t>
                      </a:r>
                      <a:endParaRPr lang="ja-JP" altLang="en-US"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732</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310362009"/>
                  </a:ext>
                </a:extLst>
              </a:tr>
              <a:tr h="125645">
                <a:tc>
                  <a:txBody>
                    <a:bodyPr/>
                    <a:lstStyle/>
                    <a:p>
                      <a:pPr algn="ctr" fontAlgn="ctr"/>
                      <a:r>
                        <a:rPr lang="en-US" altLang="ja-JP" sz="2800" u="none" strike="noStrike">
                          <a:effectLst/>
                        </a:rPr>
                        <a:t>13</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a:effectLst/>
                        </a:rPr>
                        <a:t>十</a:t>
                      </a:r>
                      <a:r>
                        <a:rPr lang="en-US" altLang="ja-JP" sz="2800" u="none" strike="noStrike">
                          <a:effectLst/>
                        </a:rPr>
                        <a:t>-</a:t>
                      </a:r>
                      <a:r>
                        <a:rPr lang="ja-JP" altLang="en-US" sz="2800" u="none" strike="noStrike">
                          <a:effectLst/>
                        </a:rPr>
                        <a:t>重</a:t>
                      </a:r>
                      <a:endParaRPr lang="ja-JP" altLang="en-US"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705</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94159478"/>
                  </a:ext>
                </a:extLst>
              </a:tr>
              <a:tr h="125645">
                <a:tc>
                  <a:txBody>
                    <a:bodyPr/>
                    <a:lstStyle/>
                    <a:p>
                      <a:pPr algn="ctr" fontAlgn="ctr"/>
                      <a:r>
                        <a:rPr lang="en-US" altLang="ja-JP" sz="2800" u="none" strike="noStrike">
                          <a:effectLst/>
                        </a:rPr>
                        <a:t>14</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a:effectLst/>
                        </a:rPr>
                        <a:t>機</a:t>
                      </a:r>
                      <a:r>
                        <a:rPr lang="en-US" altLang="ja-JP" sz="2800" u="none" strike="noStrike">
                          <a:effectLst/>
                        </a:rPr>
                        <a:t>-</a:t>
                      </a:r>
                      <a:r>
                        <a:rPr lang="ja-JP" altLang="en-US" sz="2800" u="none" strike="noStrike">
                          <a:effectLst/>
                        </a:rPr>
                        <a:t>気</a:t>
                      </a:r>
                      <a:endParaRPr lang="ja-JP" altLang="en-US"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662</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542904107"/>
                  </a:ext>
                </a:extLst>
              </a:tr>
              <a:tr h="125645">
                <a:tc>
                  <a:txBody>
                    <a:bodyPr/>
                    <a:lstStyle/>
                    <a:p>
                      <a:pPr algn="ctr" fontAlgn="ctr"/>
                      <a:r>
                        <a:rPr lang="en-US" altLang="ja-JP" sz="2800" u="none" strike="noStrike">
                          <a:effectLst/>
                        </a:rPr>
                        <a:t>15</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a:effectLst/>
                        </a:rPr>
                        <a:t>年</a:t>
                      </a:r>
                      <a:r>
                        <a:rPr lang="en-US" altLang="ja-JP" sz="2800" u="none" strike="noStrike">
                          <a:effectLst/>
                        </a:rPr>
                        <a:t>-</a:t>
                      </a:r>
                      <a:r>
                        <a:rPr lang="ja-JP" altLang="en-US" sz="2800" u="none" strike="noStrike">
                          <a:effectLst/>
                        </a:rPr>
                        <a:t>念</a:t>
                      </a:r>
                      <a:endParaRPr lang="ja-JP" altLang="en-US"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631</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332588604"/>
                  </a:ext>
                </a:extLst>
              </a:tr>
              <a:tr h="125645">
                <a:tc>
                  <a:txBody>
                    <a:bodyPr/>
                    <a:lstStyle/>
                    <a:p>
                      <a:pPr algn="ctr" fontAlgn="ctr"/>
                      <a:r>
                        <a:rPr lang="en-US" altLang="ja-JP" sz="2800" u="none" strike="noStrike">
                          <a:effectLst/>
                        </a:rPr>
                        <a:t>16</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a:effectLst/>
                        </a:rPr>
                        <a:t>会</a:t>
                      </a:r>
                      <a:r>
                        <a:rPr lang="en-US" altLang="ja-JP" sz="2800" u="none" strike="noStrike">
                          <a:effectLst/>
                        </a:rPr>
                        <a:t>-</a:t>
                      </a:r>
                      <a:r>
                        <a:rPr lang="ja-JP" altLang="en-US" sz="2800" u="none" strike="noStrike">
                          <a:effectLst/>
                        </a:rPr>
                        <a:t>回</a:t>
                      </a:r>
                      <a:endParaRPr lang="ja-JP" altLang="en-US"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625</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518143407"/>
                  </a:ext>
                </a:extLst>
              </a:tr>
              <a:tr h="125645">
                <a:tc>
                  <a:txBody>
                    <a:bodyPr/>
                    <a:lstStyle/>
                    <a:p>
                      <a:pPr algn="ctr" fontAlgn="ctr"/>
                      <a:r>
                        <a:rPr lang="en-US" altLang="ja-JP" sz="2800" u="none" strike="noStrike">
                          <a:effectLst/>
                        </a:rPr>
                        <a:t>17</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a:effectLst/>
                        </a:rPr>
                        <a:t>所</a:t>
                      </a:r>
                      <a:r>
                        <a:rPr lang="en-US" altLang="ja-JP" sz="2800" u="none" strike="noStrike">
                          <a:effectLst/>
                        </a:rPr>
                        <a:t>-</a:t>
                      </a:r>
                      <a:r>
                        <a:rPr lang="ja-JP" altLang="en-US" sz="2800" u="none" strike="noStrike">
                          <a:effectLst/>
                        </a:rPr>
                        <a:t>書</a:t>
                      </a:r>
                      <a:endParaRPr lang="ja-JP" altLang="en-US"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620</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123719143"/>
                  </a:ext>
                </a:extLst>
              </a:tr>
              <a:tr h="125645">
                <a:tc>
                  <a:txBody>
                    <a:bodyPr/>
                    <a:lstStyle/>
                    <a:p>
                      <a:pPr algn="ctr" fontAlgn="ctr"/>
                      <a:r>
                        <a:rPr lang="en-US" altLang="ja-JP" sz="2800" u="none" strike="noStrike">
                          <a:effectLst/>
                        </a:rPr>
                        <a:t>18</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a:effectLst/>
                        </a:rPr>
                        <a:t>以上</a:t>
                      </a:r>
                      <a:r>
                        <a:rPr lang="en-US" altLang="ja-JP" sz="2800" u="none" strike="noStrike">
                          <a:effectLst/>
                        </a:rPr>
                        <a:t>-</a:t>
                      </a:r>
                      <a:r>
                        <a:rPr lang="ja-JP" altLang="en-US" sz="2800" u="none" strike="noStrike">
                          <a:effectLst/>
                        </a:rPr>
                        <a:t>異常</a:t>
                      </a:r>
                      <a:endParaRPr lang="ja-JP" altLang="en-US"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536</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696233490"/>
                  </a:ext>
                </a:extLst>
              </a:tr>
              <a:tr h="125645">
                <a:tc>
                  <a:txBody>
                    <a:bodyPr/>
                    <a:lstStyle/>
                    <a:p>
                      <a:pPr algn="ctr" fontAlgn="ctr"/>
                      <a:r>
                        <a:rPr lang="en-US" altLang="ja-JP" sz="2800" u="none" strike="noStrike">
                          <a:effectLst/>
                        </a:rPr>
                        <a:t>19</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dirty="0">
                          <a:effectLst/>
                        </a:rPr>
                        <a:t>代</a:t>
                      </a:r>
                      <a:r>
                        <a:rPr lang="en-US" altLang="ja-JP" sz="2800" u="none" strike="noStrike" dirty="0">
                          <a:effectLst/>
                        </a:rPr>
                        <a:t>-</a:t>
                      </a:r>
                      <a:r>
                        <a:rPr lang="ja-JP" altLang="en-US" sz="2800" u="none" strike="noStrike" dirty="0">
                          <a:effectLst/>
                        </a:rPr>
                        <a:t>第</a:t>
                      </a:r>
                      <a:endPar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529</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06815627"/>
                  </a:ext>
                </a:extLst>
              </a:tr>
              <a:tr h="356105">
                <a:tc>
                  <a:txBody>
                    <a:bodyPr/>
                    <a:lstStyle/>
                    <a:p>
                      <a:pPr algn="ctr" fontAlgn="ctr"/>
                      <a:r>
                        <a:rPr lang="en-US" altLang="ja-JP" sz="2800" u="none" strike="noStrike">
                          <a:effectLst/>
                        </a:rPr>
                        <a:t>20</a:t>
                      </a:r>
                      <a:endParaRPr lang="en-US" altLang="ja-JP"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a:effectLst/>
                        </a:rPr>
                        <a:t>自信</a:t>
                      </a:r>
                      <a:r>
                        <a:rPr lang="en-US" altLang="ja-JP" sz="2800" u="none" strike="noStrike">
                          <a:effectLst/>
                        </a:rPr>
                        <a:t>-</a:t>
                      </a:r>
                      <a:r>
                        <a:rPr lang="ja-JP" altLang="en-US" sz="2800" u="none" strike="noStrike">
                          <a:effectLst/>
                        </a:rPr>
                        <a:t>自身</a:t>
                      </a:r>
                      <a:endParaRPr lang="ja-JP" altLang="en-US" sz="2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2800" u="none" strike="noStrike" dirty="0">
                          <a:effectLst/>
                        </a:rPr>
                        <a:t>512</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973526429"/>
                  </a:ext>
                </a:extLst>
              </a:tr>
            </a:tbl>
          </a:graphicData>
        </a:graphic>
      </p:graphicFrame>
      <p:sp>
        <p:nvSpPr>
          <p:cNvPr id="66" name="テキスト ボックス 65">
            <a:extLst>
              <a:ext uri="{FF2B5EF4-FFF2-40B4-BE49-F238E27FC236}">
                <a16:creationId xmlns:a16="http://schemas.microsoft.com/office/drawing/2014/main" id="{981C40FA-CD91-4156-819D-5448E85A43FC}"/>
              </a:ext>
            </a:extLst>
          </p:cNvPr>
          <p:cNvSpPr txBox="1"/>
          <p:nvPr/>
        </p:nvSpPr>
        <p:spPr>
          <a:xfrm>
            <a:off x="18129183" y="18472900"/>
            <a:ext cx="7681728" cy="769441"/>
          </a:xfrm>
          <a:prstGeom prst="rect">
            <a:avLst/>
          </a:prstGeom>
          <a:solidFill>
            <a:schemeClr val="accent2">
              <a:lumMod val="40000"/>
              <a:lumOff val="60000"/>
            </a:schemeClr>
          </a:solidFill>
        </p:spPr>
        <p:txBody>
          <a:bodyPr wrap="square">
            <a:spAutoFit/>
          </a:bodyPr>
          <a:lstStyle/>
          <a:p>
            <a:r>
              <a:rPr lang="ja-JP" altLang="en-US" sz="4400" dirty="0">
                <a:solidFill>
                  <a:srgbClr val="002060"/>
                </a:solidFill>
              </a:rPr>
              <a:t>出現頻度の多い同音語のペア</a:t>
            </a:r>
          </a:p>
        </p:txBody>
      </p:sp>
      <p:graphicFrame>
        <p:nvGraphicFramePr>
          <p:cNvPr id="67" name="表 66">
            <a:extLst>
              <a:ext uri="{FF2B5EF4-FFF2-40B4-BE49-F238E27FC236}">
                <a16:creationId xmlns:a16="http://schemas.microsoft.com/office/drawing/2014/main" id="{013B95D3-B75B-4B0D-A39E-E8EE000B385B}"/>
              </a:ext>
            </a:extLst>
          </p:cNvPr>
          <p:cNvGraphicFramePr>
            <a:graphicFrameLocks noGrp="1"/>
          </p:cNvGraphicFramePr>
          <p:nvPr>
            <p:extLst>
              <p:ext uri="{D42A27DB-BD31-4B8C-83A1-F6EECF244321}">
                <p14:modId xmlns:p14="http://schemas.microsoft.com/office/powerpoint/2010/main" val="842126911"/>
              </p:ext>
            </p:extLst>
          </p:nvPr>
        </p:nvGraphicFramePr>
        <p:xfrm>
          <a:off x="19746118" y="20101876"/>
          <a:ext cx="4490018" cy="9106505"/>
        </p:xfrm>
        <a:graphic>
          <a:graphicData uri="http://schemas.openxmlformats.org/drawingml/2006/table">
            <a:tbl>
              <a:tblPr firstRow="1" bandRow="1">
                <a:tableStyleId>{B301B821-A1FF-4177-AEE7-76D212191A09}</a:tableStyleId>
              </a:tblPr>
              <a:tblGrid>
                <a:gridCol w="1149190">
                  <a:extLst>
                    <a:ext uri="{9D8B030D-6E8A-4147-A177-3AD203B41FA5}">
                      <a16:colId xmlns:a16="http://schemas.microsoft.com/office/drawing/2014/main" val="1474165242"/>
                    </a:ext>
                  </a:extLst>
                </a:gridCol>
                <a:gridCol w="1830142">
                  <a:extLst>
                    <a:ext uri="{9D8B030D-6E8A-4147-A177-3AD203B41FA5}">
                      <a16:colId xmlns:a16="http://schemas.microsoft.com/office/drawing/2014/main" val="1758874916"/>
                    </a:ext>
                  </a:extLst>
                </a:gridCol>
                <a:gridCol w="1510686">
                  <a:extLst>
                    <a:ext uri="{9D8B030D-6E8A-4147-A177-3AD203B41FA5}">
                      <a16:colId xmlns:a16="http://schemas.microsoft.com/office/drawing/2014/main" val="2009637612"/>
                    </a:ext>
                  </a:extLst>
                </a:gridCol>
              </a:tblGrid>
              <a:tr h="423894">
                <a:tc>
                  <a:txBody>
                    <a:bodyPr/>
                    <a:lstStyle/>
                    <a:p>
                      <a:pPr algn="ctr" fontAlgn="ctr"/>
                      <a:r>
                        <a:rPr lang="en-US" altLang="ja-JP" sz="2800" u="none" strike="noStrike" dirty="0">
                          <a:effectLst/>
                        </a:rPr>
                        <a:t>Rank</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dirty="0">
                          <a:effectLst/>
                          <a:latin typeface="+mn-ea"/>
                          <a:ea typeface="+mn-ea"/>
                        </a:rPr>
                        <a:t>組</a:t>
                      </a:r>
                      <a:endParaRPr lang="ja-JP" altLang="en-US" sz="2800" b="0" i="0" u="none" strike="noStrike" dirty="0">
                        <a:solidFill>
                          <a:srgbClr val="000000"/>
                        </a:solidFill>
                        <a:effectLst/>
                        <a:latin typeface="+mn-ea"/>
                        <a:ea typeface="+mn-ea"/>
                      </a:endParaRPr>
                    </a:p>
                  </a:txBody>
                  <a:tcPr marL="4763" marR="4763" marT="4763" marB="0" anchor="ctr"/>
                </a:tc>
                <a:tc>
                  <a:txBody>
                    <a:bodyPr/>
                    <a:lstStyle/>
                    <a:p>
                      <a:pPr algn="ctr" fontAlgn="ctr"/>
                      <a:r>
                        <a:rPr lang="ja-JP" altLang="en-US" sz="2800" u="none" strike="noStrike" dirty="0">
                          <a:effectLst/>
                          <a:latin typeface="+mn-ea"/>
                          <a:ea typeface="+mn-ea"/>
                        </a:rPr>
                        <a:t>頻度</a:t>
                      </a:r>
                      <a:endParaRPr lang="en-US" altLang="ja-JP" sz="2800" b="0" i="0" u="none" strike="noStrike" dirty="0">
                        <a:solidFill>
                          <a:srgbClr val="000000"/>
                        </a:solidFill>
                        <a:effectLst/>
                        <a:latin typeface="+mn-ea"/>
                        <a:ea typeface="+mn-ea"/>
                      </a:endParaRPr>
                    </a:p>
                  </a:txBody>
                  <a:tcPr marL="4763" marR="4763" marT="4763" marB="0" anchor="ctr"/>
                </a:tc>
                <a:extLst>
                  <a:ext uri="{0D108BD9-81ED-4DB2-BD59-A6C34878D82A}">
                    <a16:rowId xmlns:a16="http://schemas.microsoft.com/office/drawing/2014/main" val="1989902916"/>
                  </a:ext>
                </a:extLst>
              </a:tr>
              <a:tr h="351886">
                <a:tc>
                  <a:txBody>
                    <a:bodyPr/>
                    <a:lstStyle/>
                    <a:p>
                      <a:pPr algn="ctr" fontAlgn="ctr"/>
                      <a:r>
                        <a:rPr lang="en-US" altLang="ja-JP" sz="2800" b="0" i="0" u="none" strike="noStrike" dirty="0">
                          <a:solidFill>
                            <a:srgbClr val="000000"/>
                          </a:solidFill>
                          <a:effectLst/>
                          <a:latin typeface="+mn-ea"/>
                          <a:ea typeface="+mn-ea"/>
                        </a:rPr>
                        <a:t>21</a:t>
                      </a:r>
                    </a:p>
                  </a:txBody>
                  <a:tcPr marL="4763" marR="4763" marT="4763" marB="0" anchor="ctr"/>
                </a:tc>
                <a:tc>
                  <a:txBody>
                    <a:bodyPr/>
                    <a:lstStyle/>
                    <a:p>
                      <a:pPr algn="ctr" fontAlgn="ctr"/>
                      <a:r>
                        <a:rPr lang="ja-JP" altLang="en-US" sz="2800" b="0" i="0" u="none" strike="noStrike" dirty="0">
                          <a:solidFill>
                            <a:srgbClr val="000000"/>
                          </a:solidFill>
                          <a:effectLst/>
                          <a:latin typeface="+mn-ea"/>
                          <a:ea typeface="+mn-ea"/>
                        </a:rPr>
                        <a:t>期</a:t>
                      </a:r>
                      <a:r>
                        <a:rPr lang="en-US" altLang="ja-JP" sz="2800" b="0" i="0" u="none" strike="noStrike" dirty="0">
                          <a:solidFill>
                            <a:srgbClr val="000000"/>
                          </a:solidFill>
                          <a:effectLst/>
                          <a:latin typeface="+mn-ea"/>
                          <a:ea typeface="+mn-ea"/>
                        </a:rPr>
                        <a:t>-</a:t>
                      </a:r>
                      <a:r>
                        <a:rPr lang="ja-JP" altLang="en-US" sz="2800" b="0" i="0" u="none" strike="noStrike" dirty="0">
                          <a:solidFill>
                            <a:srgbClr val="000000"/>
                          </a:solidFill>
                          <a:effectLst/>
                          <a:latin typeface="+mn-ea"/>
                          <a:ea typeface="+mn-ea"/>
                        </a:rPr>
                        <a:t>気</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477</a:t>
                      </a:r>
                    </a:p>
                  </a:txBody>
                  <a:tcPr marL="4763" marR="4763" marT="4763" marB="0" anchor="ctr"/>
                </a:tc>
                <a:extLst>
                  <a:ext uri="{0D108BD9-81ED-4DB2-BD59-A6C34878D82A}">
                    <a16:rowId xmlns:a16="http://schemas.microsoft.com/office/drawing/2014/main" val="1834624583"/>
                  </a:ext>
                </a:extLst>
              </a:tr>
              <a:tr h="351886">
                <a:tc>
                  <a:txBody>
                    <a:bodyPr/>
                    <a:lstStyle/>
                    <a:p>
                      <a:pPr algn="ctr" fontAlgn="ctr"/>
                      <a:r>
                        <a:rPr lang="en-US" altLang="ja-JP" sz="2800" b="0" i="0" u="none" strike="noStrike">
                          <a:solidFill>
                            <a:srgbClr val="000000"/>
                          </a:solidFill>
                          <a:effectLst/>
                          <a:latin typeface="+mn-ea"/>
                          <a:ea typeface="+mn-ea"/>
                        </a:rPr>
                        <a:t>22</a:t>
                      </a:r>
                    </a:p>
                  </a:txBody>
                  <a:tcPr marL="4763" marR="4763" marT="4763" marB="0" anchor="ctr"/>
                </a:tc>
                <a:tc>
                  <a:txBody>
                    <a:bodyPr/>
                    <a:lstStyle/>
                    <a:p>
                      <a:pPr algn="ctr" fontAlgn="ctr"/>
                      <a:r>
                        <a:rPr lang="ja-JP" altLang="en-US" sz="2800" b="0" i="0" u="none" strike="noStrike" dirty="0">
                          <a:solidFill>
                            <a:srgbClr val="000000"/>
                          </a:solidFill>
                          <a:effectLst/>
                          <a:latin typeface="+mn-ea"/>
                          <a:ea typeface="+mn-ea"/>
                        </a:rPr>
                        <a:t>中</a:t>
                      </a:r>
                      <a:r>
                        <a:rPr lang="en-US" altLang="ja-JP" sz="2800" b="0" i="0" u="none" strike="noStrike" dirty="0">
                          <a:solidFill>
                            <a:srgbClr val="000000"/>
                          </a:solidFill>
                          <a:effectLst/>
                          <a:latin typeface="+mn-ea"/>
                          <a:ea typeface="+mn-ea"/>
                        </a:rPr>
                        <a:t>-</a:t>
                      </a:r>
                      <a:r>
                        <a:rPr lang="ja-JP" altLang="en-US" sz="2800" b="0" i="0" u="none" strike="noStrike" dirty="0">
                          <a:solidFill>
                            <a:srgbClr val="000000"/>
                          </a:solidFill>
                          <a:effectLst/>
                          <a:latin typeface="+mn-ea"/>
                          <a:ea typeface="+mn-ea"/>
                        </a:rPr>
                        <a:t>十</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475</a:t>
                      </a:r>
                    </a:p>
                  </a:txBody>
                  <a:tcPr marL="4763" marR="4763" marT="4763" marB="0" anchor="ctr"/>
                </a:tc>
                <a:extLst>
                  <a:ext uri="{0D108BD9-81ED-4DB2-BD59-A6C34878D82A}">
                    <a16:rowId xmlns:a16="http://schemas.microsoft.com/office/drawing/2014/main" val="3064005524"/>
                  </a:ext>
                </a:extLst>
              </a:tr>
              <a:tr h="476845">
                <a:tc>
                  <a:txBody>
                    <a:bodyPr/>
                    <a:lstStyle/>
                    <a:p>
                      <a:pPr algn="ctr" fontAlgn="ctr"/>
                      <a:r>
                        <a:rPr lang="en-US" altLang="ja-JP" sz="2800" b="0" i="0" u="none" strike="noStrike">
                          <a:solidFill>
                            <a:srgbClr val="000000"/>
                          </a:solidFill>
                          <a:effectLst/>
                          <a:latin typeface="+mn-ea"/>
                          <a:ea typeface="+mn-ea"/>
                        </a:rPr>
                        <a:t>23</a:t>
                      </a:r>
                    </a:p>
                  </a:txBody>
                  <a:tcPr marL="4763" marR="4763" marT="4763" marB="0" anchor="ctr"/>
                </a:tc>
                <a:tc>
                  <a:txBody>
                    <a:bodyPr/>
                    <a:lstStyle/>
                    <a:p>
                      <a:pPr algn="ctr" fontAlgn="ctr"/>
                      <a:r>
                        <a:rPr lang="ja-JP" altLang="en-US" sz="2800" b="0" i="0" u="none" strike="noStrike" dirty="0">
                          <a:solidFill>
                            <a:srgbClr val="000000"/>
                          </a:solidFill>
                          <a:effectLst/>
                          <a:latin typeface="+mn-ea"/>
                          <a:ea typeface="+mn-ea"/>
                        </a:rPr>
                        <a:t>九</a:t>
                      </a:r>
                      <a:r>
                        <a:rPr lang="en-US" altLang="ja-JP" sz="2800" b="0" i="0" u="none" strike="noStrike" dirty="0">
                          <a:solidFill>
                            <a:srgbClr val="000000"/>
                          </a:solidFill>
                          <a:effectLst/>
                          <a:latin typeface="+mn-ea"/>
                          <a:ea typeface="+mn-ea"/>
                        </a:rPr>
                        <a:t>-</a:t>
                      </a:r>
                      <a:r>
                        <a:rPr lang="ja-JP" altLang="en-US" sz="2800" b="0" i="0" u="none" strike="noStrike" dirty="0">
                          <a:solidFill>
                            <a:srgbClr val="000000"/>
                          </a:solidFill>
                          <a:effectLst/>
                          <a:latin typeface="+mn-ea"/>
                          <a:ea typeface="+mn-ea"/>
                        </a:rPr>
                        <a:t>旧</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462</a:t>
                      </a:r>
                    </a:p>
                  </a:txBody>
                  <a:tcPr marL="4763" marR="4763" marT="4763" marB="0" anchor="ctr"/>
                </a:tc>
                <a:extLst>
                  <a:ext uri="{0D108BD9-81ED-4DB2-BD59-A6C34878D82A}">
                    <a16:rowId xmlns:a16="http://schemas.microsoft.com/office/drawing/2014/main" val="457355740"/>
                  </a:ext>
                </a:extLst>
              </a:tr>
              <a:tr h="351886">
                <a:tc>
                  <a:txBody>
                    <a:bodyPr/>
                    <a:lstStyle/>
                    <a:p>
                      <a:pPr algn="ctr" fontAlgn="ctr"/>
                      <a:r>
                        <a:rPr lang="en-US" altLang="ja-JP" sz="2800" b="0" i="0" u="none" strike="noStrike">
                          <a:solidFill>
                            <a:srgbClr val="000000"/>
                          </a:solidFill>
                          <a:effectLst/>
                          <a:latin typeface="+mn-ea"/>
                          <a:ea typeface="+mn-ea"/>
                        </a:rPr>
                        <a:t>24</a:t>
                      </a:r>
                    </a:p>
                  </a:txBody>
                  <a:tcPr marL="4763" marR="4763" marT="4763" marB="0" anchor="ctr"/>
                </a:tc>
                <a:tc>
                  <a:txBody>
                    <a:bodyPr/>
                    <a:lstStyle/>
                    <a:p>
                      <a:pPr algn="ctr" fontAlgn="ctr"/>
                      <a:r>
                        <a:rPr lang="ja-JP" altLang="en-US" sz="2800" b="0" i="0" u="none" strike="noStrike" dirty="0">
                          <a:solidFill>
                            <a:srgbClr val="000000"/>
                          </a:solidFill>
                          <a:effectLst/>
                          <a:latin typeface="+mn-ea"/>
                          <a:ea typeface="+mn-ea"/>
                        </a:rPr>
                        <a:t>性</a:t>
                      </a:r>
                      <a:r>
                        <a:rPr lang="en-US" altLang="ja-JP" sz="2800" b="0" i="0" u="none" strike="noStrike" dirty="0">
                          <a:solidFill>
                            <a:srgbClr val="000000"/>
                          </a:solidFill>
                          <a:effectLst/>
                          <a:latin typeface="+mn-ea"/>
                          <a:ea typeface="+mn-ea"/>
                        </a:rPr>
                        <a:t>-</a:t>
                      </a:r>
                      <a:r>
                        <a:rPr lang="ja-JP" altLang="en-US" sz="2800" b="0" i="0" u="none" strike="noStrike" dirty="0">
                          <a:solidFill>
                            <a:srgbClr val="000000"/>
                          </a:solidFill>
                          <a:effectLst/>
                          <a:latin typeface="+mn-ea"/>
                          <a:ea typeface="+mn-ea"/>
                        </a:rPr>
                        <a:t>生</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453</a:t>
                      </a:r>
                    </a:p>
                  </a:txBody>
                  <a:tcPr marL="4763" marR="4763" marT="4763" marB="0" anchor="ctr"/>
                </a:tc>
                <a:extLst>
                  <a:ext uri="{0D108BD9-81ED-4DB2-BD59-A6C34878D82A}">
                    <a16:rowId xmlns:a16="http://schemas.microsoft.com/office/drawing/2014/main" val="421655260"/>
                  </a:ext>
                </a:extLst>
              </a:tr>
              <a:tr h="351886">
                <a:tc>
                  <a:txBody>
                    <a:bodyPr/>
                    <a:lstStyle/>
                    <a:p>
                      <a:pPr algn="ctr" fontAlgn="ctr"/>
                      <a:r>
                        <a:rPr lang="en-US" altLang="ja-JP" sz="2800" b="0" i="0" u="none" strike="noStrike">
                          <a:solidFill>
                            <a:srgbClr val="000000"/>
                          </a:solidFill>
                          <a:effectLst/>
                          <a:latin typeface="+mn-ea"/>
                          <a:ea typeface="+mn-ea"/>
                        </a:rPr>
                        <a:t>25</a:t>
                      </a:r>
                    </a:p>
                  </a:txBody>
                  <a:tcPr marL="4763" marR="4763" marT="4763" marB="0" anchor="ctr"/>
                </a:tc>
                <a:tc>
                  <a:txBody>
                    <a:bodyPr/>
                    <a:lstStyle/>
                    <a:p>
                      <a:pPr algn="ctr" fontAlgn="ctr"/>
                      <a:r>
                        <a:rPr lang="ja-JP" altLang="en-US" sz="2800" b="0" i="0" u="none" strike="noStrike" dirty="0">
                          <a:solidFill>
                            <a:srgbClr val="000000"/>
                          </a:solidFill>
                          <a:effectLst/>
                          <a:latin typeface="+mn-ea"/>
                          <a:ea typeface="+mn-ea"/>
                        </a:rPr>
                        <a:t>五</a:t>
                      </a:r>
                      <a:r>
                        <a:rPr lang="en-US" altLang="ja-JP" sz="2800" b="0" i="0" u="none" strike="noStrike" dirty="0">
                          <a:solidFill>
                            <a:srgbClr val="000000"/>
                          </a:solidFill>
                          <a:effectLst/>
                          <a:latin typeface="+mn-ea"/>
                          <a:ea typeface="+mn-ea"/>
                        </a:rPr>
                        <a:t>-</a:t>
                      </a:r>
                      <a:r>
                        <a:rPr lang="ja-JP" altLang="en-US" sz="2800" b="0" i="0" u="none" strike="noStrike" dirty="0">
                          <a:solidFill>
                            <a:srgbClr val="000000"/>
                          </a:solidFill>
                          <a:effectLst/>
                          <a:latin typeface="+mn-ea"/>
                          <a:ea typeface="+mn-ea"/>
                        </a:rPr>
                        <a:t>語</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430</a:t>
                      </a:r>
                    </a:p>
                  </a:txBody>
                  <a:tcPr marL="4763" marR="4763" marT="4763" marB="0" anchor="ctr"/>
                </a:tc>
                <a:extLst>
                  <a:ext uri="{0D108BD9-81ED-4DB2-BD59-A6C34878D82A}">
                    <a16:rowId xmlns:a16="http://schemas.microsoft.com/office/drawing/2014/main" val="2780005411"/>
                  </a:ext>
                </a:extLst>
              </a:tr>
              <a:tr h="351886">
                <a:tc>
                  <a:txBody>
                    <a:bodyPr/>
                    <a:lstStyle/>
                    <a:p>
                      <a:pPr algn="ctr" fontAlgn="ctr"/>
                      <a:r>
                        <a:rPr lang="en-US" altLang="ja-JP" sz="2800" b="0" i="0" u="none" strike="noStrike">
                          <a:solidFill>
                            <a:srgbClr val="000000"/>
                          </a:solidFill>
                          <a:effectLst/>
                          <a:latin typeface="+mn-ea"/>
                          <a:ea typeface="+mn-ea"/>
                        </a:rPr>
                        <a:t>26</a:t>
                      </a:r>
                    </a:p>
                  </a:txBody>
                  <a:tcPr marL="4763" marR="4763" marT="4763" marB="0" anchor="ctr"/>
                </a:tc>
                <a:tc>
                  <a:txBody>
                    <a:bodyPr/>
                    <a:lstStyle/>
                    <a:p>
                      <a:pPr algn="ctr" fontAlgn="ctr"/>
                      <a:r>
                        <a:rPr lang="ja-JP" altLang="en-US" sz="2800" b="0" i="0" u="none" strike="noStrike" dirty="0">
                          <a:solidFill>
                            <a:srgbClr val="000000"/>
                          </a:solidFill>
                          <a:effectLst/>
                          <a:latin typeface="+mn-ea"/>
                          <a:ea typeface="+mn-ea"/>
                        </a:rPr>
                        <a:t>店</a:t>
                      </a:r>
                      <a:r>
                        <a:rPr lang="en-US" altLang="ja-JP" sz="2800" b="0" i="0" u="none" strike="noStrike" dirty="0">
                          <a:solidFill>
                            <a:srgbClr val="000000"/>
                          </a:solidFill>
                          <a:effectLst/>
                          <a:latin typeface="+mn-ea"/>
                          <a:ea typeface="+mn-ea"/>
                        </a:rPr>
                        <a:t>-</a:t>
                      </a:r>
                      <a:r>
                        <a:rPr lang="ja-JP" altLang="en-US" sz="2800" b="0" i="0" u="none" strike="noStrike" dirty="0">
                          <a:solidFill>
                            <a:srgbClr val="000000"/>
                          </a:solidFill>
                          <a:effectLst/>
                          <a:latin typeface="+mn-ea"/>
                          <a:ea typeface="+mn-ea"/>
                        </a:rPr>
                        <a:t>点</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427</a:t>
                      </a:r>
                    </a:p>
                  </a:txBody>
                  <a:tcPr marL="4763" marR="4763" marT="4763" marB="0" anchor="ctr"/>
                </a:tc>
                <a:extLst>
                  <a:ext uri="{0D108BD9-81ED-4DB2-BD59-A6C34878D82A}">
                    <a16:rowId xmlns:a16="http://schemas.microsoft.com/office/drawing/2014/main" val="144694067"/>
                  </a:ext>
                </a:extLst>
              </a:tr>
              <a:tr h="351886">
                <a:tc>
                  <a:txBody>
                    <a:bodyPr/>
                    <a:lstStyle/>
                    <a:p>
                      <a:pPr algn="ctr" fontAlgn="ctr"/>
                      <a:r>
                        <a:rPr lang="en-US" altLang="ja-JP" sz="2800" b="0" i="0" u="none" strike="noStrike">
                          <a:solidFill>
                            <a:srgbClr val="000000"/>
                          </a:solidFill>
                          <a:effectLst/>
                          <a:latin typeface="+mn-ea"/>
                          <a:ea typeface="+mn-ea"/>
                        </a:rPr>
                        <a:t>27</a:t>
                      </a:r>
                    </a:p>
                  </a:txBody>
                  <a:tcPr marL="4763" marR="4763" marT="4763" marB="0" anchor="ctr"/>
                </a:tc>
                <a:tc>
                  <a:txBody>
                    <a:bodyPr/>
                    <a:lstStyle/>
                    <a:p>
                      <a:pPr algn="ctr" fontAlgn="ctr"/>
                      <a:r>
                        <a:rPr lang="ja-JP" altLang="en-US" sz="2800" b="0" i="0" u="none" strike="noStrike" dirty="0">
                          <a:solidFill>
                            <a:srgbClr val="000000"/>
                          </a:solidFill>
                          <a:effectLst/>
                          <a:latin typeface="+mn-ea"/>
                          <a:ea typeface="+mn-ea"/>
                        </a:rPr>
                        <a:t>歳</a:t>
                      </a:r>
                      <a:r>
                        <a:rPr lang="en-US" altLang="ja-JP" sz="2800" b="0" i="0" u="none" strike="noStrike" dirty="0">
                          <a:solidFill>
                            <a:srgbClr val="000000"/>
                          </a:solidFill>
                          <a:effectLst/>
                          <a:latin typeface="+mn-ea"/>
                          <a:ea typeface="+mn-ea"/>
                        </a:rPr>
                        <a:t>-</a:t>
                      </a:r>
                      <a:r>
                        <a:rPr lang="ja-JP" altLang="en-US" sz="2800" b="0" i="0" u="none" strike="noStrike" dirty="0">
                          <a:solidFill>
                            <a:srgbClr val="000000"/>
                          </a:solidFill>
                          <a:effectLst/>
                          <a:latin typeface="+mn-ea"/>
                          <a:ea typeface="+mn-ea"/>
                        </a:rPr>
                        <a:t>際</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419</a:t>
                      </a:r>
                    </a:p>
                  </a:txBody>
                  <a:tcPr marL="4763" marR="4763" marT="4763" marB="0" anchor="ctr"/>
                </a:tc>
                <a:extLst>
                  <a:ext uri="{0D108BD9-81ED-4DB2-BD59-A6C34878D82A}">
                    <a16:rowId xmlns:a16="http://schemas.microsoft.com/office/drawing/2014/main" val="1959471765"/>
                  </a:ext>
                </a:extLst>
              </a:tr>
              <a:tr h="351886">
                <a:tc>
                  <a:txBody>
                    <a:bodyPr/>
                    <a:lstStyle/>
                    <a:p>
                      <a:pPr algn="ctr" fontAlgn="ctr"/>
                      <a:r>
                        <a:rPr lang="en-US" altLang="ja-JP" sz="2800" b="0" i="0" u="none" strike="noStrike">
                          <a:solidFill>
                            <a:srgbClr val="000000"/>
                          </a:solidFill>
                          <a:effectLst/>
                          <a:latin typeface="+mn-ea"/>
                          <a:ea typeface="+mn-ea"/>
                        </a:rPr>
                        <a:t>28</a:t>
                      </a:r>
                    </a:p>
                  </a:txBody>
                  <a:tcPr marL="4763" marR="4763" marT="4763" marB="0" anchor="ctr"/>
                </a:tc>
                <a:tc>
                  <a:txBody>
                    <a:bodyPr/>
                    <a:lstStyle/>
                    <a:p>
                      <a:pPr algn="ctr" fontAlgn="ctr"/>
                      <a:r>
                        <a:rPr lang="ja-JP" altLang="en-US" sz="2800" b="0" i="0" u="none" strike="noStrike" dirty="0">
                          <a:solidFill>
                            <a:srgbClr val="000000"/>
                          </a:solidFill>
                          <a:effectLst/>
                          <a:latin typeface="+mn-ea"/>
                          <a:ea typeface="+mn-ea"/>
                        </a:rPr>
                        <a:t>例</a:t>
                      </a:r>
                      <a:r>
                        <a:rPr lang="en-US" altLang="ja-JP" sz="2800" b="0" i="0" u="none" strike="noStrike" dirty="0">
                          <a:solidFill>
                            <a:srgbClr val="000000"/>
                          </a:solidFill>
                          <a:effectLst/>
                          <a:latin typeface="+mn-ea"/>
                          <a:ea typeface="+mn-ea"/>
                        </a:rPr>
                        <a:t>-</a:t>
                      </a:r>
                      <a:r>
                        <a:rPr lang="ja-JP" altLang="en-US" sz="2800" b="0" i="0" u="none" strike="noStrike" dirty="0">
                          <a:solidFill>
                            <a:srgbClr val="000000"/>
                          </a:solidFill>
                          <a:effectLst/>
                          <a:latin typeface="+mn-ea"/>
                          <a:ea typeface="+mn-ea"/>
                        </a:rPr>
                        <a:t>零</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390</a:t>
                      </a:r>
                    </a:p>
                  </a:txBody>
                  <a:tcPr marL="4763" marR="4763" marT="4763" marB="0" anchor="ctr"/>
                </a:tc>
                <a:extLst>
                  <a:ext uri="{0D108BD9-81ED-4DB2-BD59-A6C34878D82A}">
                    <a16:rowId xmlns:a16="http://schemas.microsoft.com/office/drawing/2014/main" val="3828275031"/>
                  </a:ext>
                </a:extLst>
              </a:tr>
              <a:tr h="351886">
                <a:tc>
                  <a:txBody>
                    <a:bodyPr/>
                    <a:lstStyle/>
                    <a:p>
                      <a:pPr algn="ctr" fontAlgn="ctr"/>
                      <a:r>
                        <a:rPr lang="en-US" altLang="ja-JP" sz="2800" b="0" i="0" u="none" strike="noStrike">
                          <a:solidFill>
                            <a:srgbClr val="000000"/>
                          </a:solidFill>
                          <a:effectLst/>
                          <a:latin typeface="+mn-ea"/>
                          <a:ea typeface="+mn-ea"/>
                        </a:rPr>
                        <a:t>29</a:t>
                      </a:r>
                    </a:p>
                  </a:txBody>
                  <a:tcPr marL="4763" marR="4763" marT="4763" marB="0" anchor="ctr"/>
                </a:tc>
                <a:tc>
                  <a:txBody>
                    <a:bodyPr/>
                    <a:lstStyle/>
                    <a:p>
                      <a:pPr algn="ctr" fontAlgn="ctr"/>
                      <a:r>
                        <a:rPr lang="ja-JP" altLang="en-US" sz="2800" b="0" i="0" u="none" strike="noStrike" dirty="0">
                          <a:solidFill>
                            <a:srgbClr val="000000"/>
                          </a:solidFill>
                          <a:effectLst/>
                          <a:latin typeface="+mn-ea"/>
                          <a:ea typeface="+mn-ea"/>
                        </a:rPr>
                        <a:t>様</a:t>
                      </a:r>
                      <a:r>
                        <a:rPr lang="en-US" altLang="ja-JP" sz="2800" b="0" i="0" u="none" strike="noStrike" dirty="0">
                          <a:solidFill>
                            <a:srgbClr val="000000"/>
                          </a:solidFill>
                          <a:effectLst/>
                          <a:latin typeface="+mn-ea"/>
                          <a:ea typeface="+mn-ea"/>
                        </a:rPr>
                        <a:t>-</a:t>
                      </a:r>
                      <a:r>
                        <a:rPr lang="ja-JP" altLang="en-US" sz="2800" b="0" i="0" u="none" strike="noStrike" dirty="0">
                          <a:solidFill>
                            <a:srgbClr val="000000"/>
                          </a:solidFill>
                          <a:effectLst/>
                          <a:latin typeface="+mn-ea"/>
                          <a:ea typeface="+mn-ea"/>
                        </a:rPr>
                        <a:t>洋</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389</a:t>
                      </a:r>
                    </a:p>
                  </a:txBody>
                  <a:tcPr marL="4763" marR="4763" marT="4763" marB="0" anchor="ctr"/>
                </a:tc>
                <a:extLst>
                  <a:ext uri="{0D108BD9-81ED-4DB2-BD59-A6C34878D82A}">
                    <a16:rowId xmlns:a16="http://schemas.microsoft.com/office/drawing/2014/main" val="3989452930"/>
                  </a:ext>
                </a:extLst>
              </a:tr>
              <a:tr h="351886">
                <a:tc>
                  <a:txBody>
                    <a:bodyPr/>
                    <a:lstStyle/>
                    <a:p>
                      <a:pPr algn="ctr" fontAlgn="ctr"/>
                      <a:r>
                        <a:rPr lang="en-US" altLang="ja-JP" sz="2800" b="0" i="0" u="none" strike="noStrike">
                          <a:solidFill>
                            <a:srgbClr val="000000"/>
                          </a:solidFill>
                          <a:effectLst/>
                          <a:latin typeface="+mn-ea"/>
                          <a:ea typeface="+mn-ea"/>
                        </a:rPr>
                        <a:t>30</a:t>
                      </a:r>
                    </a:p>
                  </a:txBody>
                  <a:tcPr marL="4763" marR="4763" marT="4763" marB="0" anchor="ctr"/>
                </a:tc>
                <a:tc>
                  <a:txBody>
                    <a:bodyPr/>
                    <a:lstStyle/>
                    <a:p>
                      <a:pPr algn="ctr" fontAlgn="ctr"/>
                      <a:r>
                        <a:rPr lang="ja-JP" altLang="en-US" sz="2800" b="0" i="0" u="none" strike="noStrike" dirty="0">
                          <a:solidFill>
                            <a:srgbClr val="000000"/>
                          </a:solidFill>
                          <a:effectLst/>
                          <a:latin typeface="+mn-ea"/>
                          <a:ea typeface="+mn-ea"/>
                        </a:rPr>
                        <a:t>代</a:t>
                      </a:r>
                      <a:r>
                        <a:rPr lang="en-US" altLang="ja-JP" sz="2800" b="0" i="0" u="none" strike="noStrike" dirty="0">
                          <a:solidFill>
                            <a:srgbClr val="000000"/>
                          </a:solidFill>
                          <a:effectLst/>
                          <a:latin typeface="+mn-ea"/>
                          <a:ea typeface="+mn-ea"/>
                        </a:rPr>
                        <a:t>-</a:t>
                      </a:r>
                      <a:r>
                        <a:rPr lang="ja-JP" altLang="en-US" sz="2800" b="0" i="0" u="none" strike="noStrike" dirty="0">
                          <a:solidFill>
                            <a:srgbClr val="000000"/>
                          </a:solidFill>
                          <a:effectLst/>
                          <a:latin typeface="+mn-ea"/>
                          <a:ea typeface="+mn-ea"/>
                        </a:rPr>
                        <a:t>大</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364</a:t>
                      </a:r>
                    </a:p>
                  </a:txBody>
                  <a:tcPr marL="4763" marR="4763" marT="4763" marB="0" anchor="ctr"/>
                </a:tc>
                <a:extLst>
                  <a:ext uri="{0D108BD9-81ED-4DB2-BD59-A6C34878D82A}">
                    <a16:rowId xmlns:a16="http://schemas.microsoft.com/office/drawing/2014/main" val="3726992257"/>
                  </a:ext>
                </a:extLst>
              </a:tr>
              <a:tr h="351886">
                <a:tc>
                  <a:txBody>
                    <a:bodyPr/>
                    <a:lstStyle/>
                    <a:p>
                      <a:pPr algn="ctr" fontAlgn="ctr"/>
                      <a:r>
                        <a:rPr lang="en-US" altLang="ja-JP" sz="2800" b="0" i="0" u="none" strike="noStrike">
                          <a:solidFill>
                            <a:srgbClr val="000000"/>
                          </a:solidFill>
                          <a:effectLst/>
                          <a:latin typeface="+mn-ea"/>
                          <a:ea typeface="+mn-ea"/>
                        </a:rPr>
                        <a:t>31</a:t>
                      </a:r>
                    </a:p>
                  </a:txBody>
                  <a:tcPr marL="4763" marR="4763" marT="4763" marB="0" anchor="ctr"/>
                </a:tc>
                <a:tc>
                  <a:txBody>
                    <a:bodyPr/>
                    <a:lstStyle/>
                    <a:p>
                      <a:pPr algn="ctr" fontAlgn="ctr"/>
                      <a:r>
                        <a:rPr lang="ja-JP" altLang="en-US" sz="2800" b="0" i="0" u="none" strike="noStrike" dirty="0">
                          <a:solidFill>
                            <a:srgbClr val="000000"/>
                          </a:solidFill>
                          <a:effectLst/>
                          <a:latin typeface="+mn-ea"/>
                          <a:ea typeface="+mn-ea"/>
                        </a:rPr>
                        <a:t>役</a:t>
                      </a:r>
                      <a:r>
                        <a:rPr lang="en-US" altLang="ja-JP" sz="2800" b="0" i="0" u="none" strike="noStrike" dirty="0">
                          <a:solidFill>
                            <a:srgbClr val="000000"/>
                          </a:solidFill>
                          <a:effectLst/>
                          <a:latin typeface="+mn-ea"/>
                          <a:ea typeface="+mn-ea"/>
                        </a:rPr>
                        <a:t>-</a:t>
                      </a:r>
                      <a:r>
                        <a:rPr lang="ja-JP" altLang="en-US" sz="2800" b="0" i="0" u="none" strike="noStrike" dirty="0">
                          <a:solidFill>
                            <a:srgbClr val="000000"/>
                          </a:solidFill>
                          <a:effectLst/>
                          <a:latin typeface="+mn-ea"/>
                          <a:ea typeface="+mn-ea"/>
                        </a:rPr>
                        <a:t>約</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360</a:t>
                      </a:r>
                    </a:p>
                  </a:txBody>
                  <a:tcPr marL="4763" marR="4763" marT="4763" marB="0" anchor="ctr"/>
                </a:tc>
                <a:extLst>
                  <a:ext uri="{0D108BD9-81ED-4DB2-BD59-A6C34878D82A}">
                    <a16:rowId xmlns:a16="http://schemas.microsoft.com/office/drawing/2014/main" val="1070216795"/>
                  </a:ext>
                </a:extLst>
              </a:tr>
              <a:tr h="351886">
                <a:tc>
                  <a:txBody>
                    <a:bodyPr/>
                    <a:lstStyle/>
                    <a:p>
                      <a:pPr algn="ctr" fontAlgn="ctr"/>
                      <a:r>
                        <a:rPr lang="en-US" altLang="ja-JP" sz="2800" b="0" i="0" u="none" strike="noStrike">
                          <a:solidFill>
                            <a:srgbClr val="000000"/>
                          </a:solidFill>
                          <a:effectLst/>
                          <a:latin typeface="+mn-ea"/>
                          <a:ea typeface="+mn-ea"/>
                        </a:rPr>
                        <a:t>32</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以外</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意外</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359</a:t>
                      </a:r>
                    </a:p>
                  </a:txBody>
                  <a:tcPr marL="4763" marR="4763" marT="4763" marB="0" anchor="ctr"/>
                </a:tc>
                <a:extLst>
                  <a:ext uri="{0D108BD9-81ED-4DB2-BD59-A6C34878D82A}">
                    <a16:rowId xmlns:a16="http://schemas.microsoft.com/office/drawing/2014/main" val="1310362009"/>
                  </a:ext>
                </a:extLst>
              </a:tr>
              <a:tr h="351886">
                <a:tc>
                  <a:txBody>
                    <a:bodyPr/>
                    <a:lstStyle/>
                    <a:p>
                      <a:pPr algn="ctr" fontAlgn="ctr"/>
                      <a:r>
                        <a:rPr lang="en-US" altLang="ja-JP" sz="2800" b="0" i="0" u="none" strike="noStrike">
                          <a:solidFill>
                            <a:srgbClr val="000000"/>
                          </a:solidFill>
                          <a:effectLst/>
                          <a:latin typeface="+mn-ea"/>
                          <a:ea typeface="+mn-ea"/>
                        </a:rPr>
                        <a:t>33</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三</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山</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349</a:t>
                      </a:r>
                    </a:p>
                  </a:txBody>
                  <a:tcPr marL="4763" marR="4763" marT="4763" marB="0" anchor="ctr"/>
                </a:tc>
                <a:extLst>
                  <a:ext uri="{0D108BD9-81ED-4DB2-BD59-A6C34878D82A}">
                    <a16:rowId xmlns:a16="http://schemas.microsoft.com/office/drawing/2014/main" val="494159478"/>
                  </a:ext>
                </a:extLst>
              </a:tr>
              <a:tr h="351886">
                <a:tc>
                  <a:txBody>
                    <a:bodyPr/>
                    <a:lstStyle/>
                    <a:p>
                      <a:pPr algn="ctr" fontAlgn="ctr"/>
                      <a:r>
                        <a:rPr lang="en-US" altLang="ja-JP" sz="2800" b="0" i="0" u="none" strike="noStrike">
                          <a:solidFill>
                            <a:srgbClr val="000000"/>
                          </a:solidFill>
                          <a:effectLst/>
                          <a:latin typeface="+mn-ea"/>
                          <a:ea typeface="+mn-ea"/>
                        </a:rPr>
                        <a:t>34</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上</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場</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345</a:t>
                      </a:r>
                    </a:p>
                  </a:txBody>
                  <a:tcPr marL="4763" marR="4763" marT="4763" marB="0" anchor="ctr"/>
                </a:tc>
                <a:extLst>
                  <a:ext uri="{0D108BD9-81ED-4DB2-BD59-A6C34878D82A}">
                    <a16:rowId xmlns:a16="http://schemas.microsoft.com/office/drawing/2014/main" val="1542904107"/>
                  </a:ext>
                </a:extLst>
              </a:tr>
              <a:tr h="351886">
                <a:tc>
                  <a:txBody>
                    <a:bodyPr/>
                    <a:lstStyle/>
                    <a:p>
                      <a:pPr algn="ctr" fontAlgn="ctr"/>
                      <a:r>
                        <a:rPr lang="en-US" altLang="ja-JP" sz="2800" b="0" i="0" u="none" strike="noStrike">
                          <a:solidFill>
                            <a:srgbClr val="000000"/>
                          </a:solidFill>
                          <a:effectLst/>
                          <a:latin typeface="+mn-ea"/>
                          <a:ea typeface="+mn-ea"/>
                        </a:rPr>
                        <a:t>34</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器</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気</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345</a:t>
                      </a:r>
                    </a:p>
                  </a:txBody>
                  <a:tcPr marL="4763" marR="4763" marT="4763" marB="0" anchor="ctr"/>
                </a:tc>
                <a:extLst>
                  <a:ext uri="{0D108BD9-81ED-4DB2-BD59-A6C34878D82A}">
                    <a16:rowId xmlns:a16="http://schemas.microsoft.com/office/drawing/2014/main" val="1332588604"/>
                  </a:ext>
                </a:extLst>
              </a:tr>
              <a:tr h="351886">
                <a:tc>
                  <a:txBody>
                    <a:bodyPr/>
                    <a:lstStyle/>
                    <a:p>
                      <a:pPr algn="ctr" fontAlgn="ctr"/>
                      <a:r>
                        <a:rPr lang="en-US" altLang="ja-JP" sz="2800" b="0" i="0" u="none" strike="noStrike">
                          <a:solidFill>
                            <a:srgbClr val="000000"/>
                          </a:solidFill>
                          <a:effectLst/>
                          <a:latin typeface="+mn-ea"/>
                          <a:ea typeface="+mn-ea"/>
                        </a:rPr>
                        <a:t>36</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実</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日</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324</a:t>
                      </a:r>
                    </a:p>
                  </a:txBody>
                  <a:tcPr marL="4763" marR="4763" marT="4763" marB="0" anchor="ctr"/>
                </a:tc>
                <a:extLst>
                  <a:ext uri="{0D108BD9-81ED-4DB2-BD59-A6C34878D82A}">
                    <a16:rowId xmlns:a16="http://schemas.microsoft.com/office/drawing/2014/main" val="2518143407"/>
                  </a:ext>
                </a:extLst>
              </a:tr>
              <a:tr h="351886">
                <a:tc>
                  <a:txBody>
                    <a:bodyPr/>
                    <a:lstStyle/>
                    <a:p>
                      <a:pPr algn="ctr" fontAlgn="ctr"/>
                      <a:r>
                        <a:rPr lang="en-US" altLang="ja-JP" sz="2800" b="0" i="0" u="none" strike="noStrike">
                          <a:solidFill>
                            <a:srgbClr val="000000"/>
                          </a:solidFill>
                          <a:effectLst/>
                          <a:latin typeface="+mn-ea"/>
                          <a:ea typeface="+mn-ea"/>
                        </a:rPr>
                        <a:t>37</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時</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次</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320</a:t>
                      </a:r>
                    </a:p>
                  </a:txBody>
                  <a:tcPr marL="4763" marR="4763" marT="4763" marB="0" anchor="ctr"/>
                </a:tc>
                <a:extLst>
                  <a:ext uri="{0D108BD9-81ED-4DB2-BD59-A6C34878D82A}">
                    <a16:rowId xmlns:a16="http://schemas.microsoft.com/office/drawing/2014/main" val="2123719143"/>
                  </a:ext>
                </a:extLst>
              </a:tr>
              <a:tr h="351886">
                <a:tc>
                  <a:txBody>
                    <a:bodyPr/>
                    <a:lstStyle/>
                    <a:p>
                      <a:pPr algn="ctr" fontAlgn="ctr"/>
                      <a:r>
                        <a:rPr lang="en-US" altLang="ja-JP" sz="2800" b="0" i="0" u="none" strike="noStrike">
                          <a:solidFill>
                            <a:srgbClr val="000000"/>
                          </a:solidFill>
                          <a:effectLst/>
                          <a:latin typeface="+mn-ea"/>
                          <a:ea typeface="+mn-ea"/>
                        </a:rPr>
                        <a:t>38</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性</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所為</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318</a:t>
                      </a:r>
                    </a:p>
                  </a:txBody>
                  <a:tcPr marL="4763" marR="4763" marT="4763" marB="0" anchor="ctr"/>
                </a:tc>
                <a:extLst>
                  <a:ext uri="{0D108BD9-81ED-4DB2-BD59-A6C34878D82A}">
                    <a16:rowId xmlns:a16="http://schemas.microsoft.com/office/drawing/2014/main" val="1696233490"/>
                  </a:ext>
                </a:extLst>
              </a:tr>
              <a:tr h="351886">
                <a:tc>
                  <a:txBody>
                    <a:bodyPr/>
                    <a:lstStyle/>
                    <a:p>
                      <a:pPr algn="ctr" fontAlgn="ctr"/>
                      <a:r>
                        <a:rPr lang="en-US" altLang="ja-JP" sz="2800" b="0" i="0" u="none" strike="noStrike">
                          <a:solidFill>
                            <a:srgbClr val="000000"/>
                          </a:solidFill>
                          <a:effectLst/>
                          <a:latin typeface="+mn-ea"/>
                          <a:ea typeface="+mn-ea"/>
                        </a:rPr>
                        <a:t>39</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下</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化</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301</a:t>
                      </a:r>
                    </a:p>
                  </a:txBody>
                  <a:tcPr marL="4763" marR="4763" marT="4763" marB="0" anchor="ctr"/>
                </a:tc>
                <a:extLst>
                  <a:ext uri="{0D108BD9-81ED-4DB2-BD59-A6C34878D82A}">
                    <a16:rowId xmlns:a16="http://schemas.microsoft.com/office/drawing/2014/main" val="206815627"/>
                  </a:ext>
                </a:extLst>
              </a:tr>
              <a:tr h="400496">
                <a:tc>
                  <a:txBody>
                    <a:bodyPr/>
                    <a:lstStyle/>
                    <a:p>
                      <a:pPr algn="ctr" fontAlgn="ctr"/>
                      <a:r>
                        <a:rPr lang="en-US" altLang="ja-JP" sz="2800" b="0" i="0" u="none" strike="noStrike">
                          <a:solidFill>
                            <a:srgbClr val="000000"/>
                          </a:solidFill>
                          <a:effectLst/>
                          <a:latin typeface="+mn-ea"/>
                          <a:ea typeface="+mn-ea"/>
                        </a:rPr>
                        <a:t>40</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分</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文</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300</a:t>
                      </a:r>
                    </a:p>
                  </a:txBody>
                  <a:tcPr marL="4763" marR="4763" marT="4763" marB="0" anchor="ctr"/>
                </a:tc>
                <a:extLst>
                  <a:ext uri="{0D108BD9-81ED-4DB2-BD59-A6C34878D82A}">
                    <a16:rowId xmlns:a16="http://schemas.microsoft.com/office/drawing/2014/main" val="1973526429"/>
                  </a:ext>
                </a:extLst>
              </a:tr>
            </a:tbl>
          </a:graphicData>
        </a:graphic>
      </p:graphicFrame>
      <p:graphicFrame>
        <p:nvGraphicFramePr>
          <p:cNvPr id="68" name="表 67">
            <a:extLst>
              <a:ext uri="{FF2B5EF4-FFF2-40B4-BE49-F238E27FC236}">
                <a16:creationId xmlns:a16="http://schemas.microsoft.com/office/drawing/2014/main" id="{203048EA-1280-4E37-9DE7-75A38814712C}"/>
              </a:ext>
            </a:extLst>
          </p:cNvPr>
          <p:cNvGraphicFramePr>
            <a:graphicFrameLocks noGrp="1"/>
          </p:cNvGraphicFramePr>
          <p:nvPr>
            <p:extLst>
              <p:ext uri="{D42A27DB-BD31-4B8C-83A1-F6EECF244321}">
                <p14:modId xmlns:p14="http://schemas.microsoft.com/office/powerpoint/2010/main" val="1953632095"/>
              </p:ext>
            </p:extLst>
          </p:nvPr>
        </p:nvGraphicFramePr>
        <p:xfrm>
          <a:off x="24827051" y="20092000"/>
          <a:ext cx="4490018" cy="9061143"/>
        </p:xfrm>
        <a:graphic>
          <a:graphicData uri="http://schemas.openxmlformats.org/drawingml/2006/table">
            <a:tbl>
              <a:tblPr firstRow="1" bandRow="1">
                <a:tableStyleId>{B301B821-A1FF-4177-AEE7-76D212191A09}</a:tableStyleId>
              </a:tblPr>
              <a:tblGrid>
                <a:gridCol w="1149190">
                  <a:extLst>
                    <a:ext uri="{9D8B030D-6E8A-4147-A177-3AD203B41FA5}">
                      <a16:colId xmlns:a16="http://schemas.microsoft.com/office/drawing/2014/main" val="1474165242"/>
                    </a:ext>
                  </a:extLst>
                </a:gridCol>
                <a:gridCol w="1830142">
                  <a:extLst>
                    <a:ext uri="{9D8B030D-6E8A-4147-A177-3AD203B41FA5}">
                      <a16:colId xmlns:a16="http://schemas.microsoft.com/office/drawing/2014/main" val="1758874916"/>
                    </a:ext>
                  </a:extLst>
                </a:gridCol>
                <a:gridCol w="1510686">
                  <a:extLst>
                    <a:ext uri="{9D8B030D-6E8A-4147-A177-3AD203B41FA5}">
                      <a16:colId xmlns:a16="http://schemas.microsoft.com/office/drawing/2014/main" val="2009637612"/>
                    </a:ext>
                  </a:extLst>
                </a:gridCol>
              </a:tblGrid>
              <a:tr h="141467">
                <a:tc>
                  <a:txBody>
                    <a:bodyPr/>
                    <a:lstStyle/>
                    <a:p>
                      <a:pPr algn="ctr" fontAlgn="ctr"/>
                      <a:r>
                        <a:rPr lang="en-US" altLang="ja-JP" sz="2800" u="none" strike="noStrike" dirty="0">
                          <a:effectLst/>
                        </a:rPr>
                        <a:t>Rank</a:t>
                      </a:r>
                      <a:endPar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ja-JP" altLang="en-US" sz="2800" u="none" strike="noStrike" dirty="0">
                          <a:effectLst/>
                          <a:latin typeface="+mn-ea"/>
                          <a:ea typeface="+mn-ea"/>
                        </a:rPr>
                        <a:t>組</a:t>
                      </a:r>
                      <a:endParaRPr lang="ja-JP" altLang="en-US" sz="2800" b="0" i="0" u="none" strike="noStrike" dirty="0">
                        <a:solidFill>
                          <a:srgbClr val="000000"/>
                        </a:solidFill>
                        <a:effectLst/>
                        <a:latin typeface="+mn-ea"/>
                        <a:ea typeface="+mn-ea"/>
                      </a:endParaRPr>
                    </a:p>
                  </a:txBody>
                  <a:tcPr marL="4763" marR="4763" marT="4763" marB="0" anchor="ctr"/>
                </a:tc>
                <a:tc>
                  <a:txBody>
                    <a:bodyPr/>
                    <a:lstStyle/>
                    <a:p>
                      <a:pPr algn="ctr" fontAlgn="ctr"/>
                      <a:r>
                        <a:rPr lang="ja-JP" altLang="en-US" sz="2800" u="none" strike="noStrike" dirty="0">
                          <a:effectLst/>
                          <a:latin typeface="+mn-ea"/>
                          <a:ea typeface="+mn-ea"/>
                        </a:rPr>
                        <a:t>頻度</a:t>
                      </a:r>
                      <a:endParaRPr lang="en-US" altLang="ja-JP" sz="2800" b="0" i="0" u="none" strike="noStrike" dirty="0">
                        <a:solidFill>
                          <a:srgbClr val="000000"/>
                        </a:solidFill>
                        <a:effectLst/>
                        <a:latin typeface="+mn-ea"/>
                        <a:ea typeface="+mn-ea"/>
                      </a:endParaRPr>
                    </a:p>
                  </a:txBody>
                  <a:tcPr marL="4763" marR="4763" marT="4763" marB="0" anchor="ctr"/>
                </a:tc>
                <a:extLst>
                  <a:ext uri="{0D108BD9-81ED-4DB2-BD59-A6C34878D82A}">
                    <a16:rowId xmlns:a16="http://schemas.microsoft.com/office/drawing/2014/main" val="1989902916"/>
                  </a:ext>
                </a:extLst>
              </a:tr>
              <a:tr h="351886">
                <a:tc>
                  <a:txBody>
                    <a:bodyPr/>
                    <a:lstStyle/>
                    <a:p>
                      <a:pPr algn="ctr" fontAlgn="ctr"/>
                      <a:r>
                        <a:rPr lang="en-US" altLang="ja-JP" sz="2800" b="0" i="0" u="none" strike="noStrike">
                          <a:solidFill>
                            <a:srgbClr val="000000"/>
                          </a:solidFill>
                          <a:effectLst/>
                          <a:latin typeface="+mn-ea"/>
                          <a:ea typeface="+mn-ea"/>
                        </a:rPr>
                        <a:t>41</a:t>
                      </a:r>
                    </a:p>
                  </a:txBody>
                  <a:tcPr marL="4763" marR="4763" marT="4763" marB="0" anchor="ctr"/>
                </a:tc>
                <a:tc>
                  <a:txBody>
                    <a:bodyPr/>
                    <a:lstStyle/>
                    <a:p>
                      <a:pPr algn="ctr" fontAlgn="ctr"/>
                      <a:r>
                        <a:rPr lang="ja-JP" altLang="en-US" sz="2800" b="0" i="0" u="none" strike="noStrike" dirty="0">
                          <a:solidFill>
                            <a:srgbClr val="000000"/>
                          </a:solidFill>
                          <a:effectLst/>
                          <a:latin typeface="+mn-ea"/>
                          <a:ea typeface="+mn-ea"/>
                        </a:rPr>
                        <a:t>三</a:t>
                      </a:r>
                      <a:r>
                        <a:rPr lang="en-US" altLang="ja-JP" sz="2800" b="0" i="0" u="none" strike="noStrike" dirty="0">
                          <a:solidFill>
                            <a:srgbClr val="000000"/>
                          </a:solidFill>
                          <a:effectLst/>
                          <a:latin typeface="+mn-ea"/>
                          <a:ea typeface="+mn-ea"/>
                        </a:rPr>
                        <a:t>-</a:t>
                      </a:r>
                      <a:r>
                        <a:rPr lang="ja-JP" altLang="en-US" sz="2800" b="0" i="0" u="none" strike="noStrike" dirty="0">
                          <a:solidFill>
                            <a:srgbClr val="000000"/>
                          </a:solidFill>
                          <a:effectLst/>
                          <a:latin typeface="+mn-ea"/>
                          <a:ea typeface="+mn-ea"/>
                        </a:rPr>
                        <a:t>産</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296</a:t>
                      </a:r>
                    </a:p>
                  </a:txBody>
                  <a:tcPr marL="4763" marR="4763" marT="4763" marB="0" anchor="ctr"/>
                </a:tc>
                <a:extLst>
                  <a:ext uri="{0D108BD9-81ED-4DB2-BD59-A6C34878D82A}">
                    <a16:rowId xmlns:a16="http://schemas.microsoft.com/office/drawing/2014/main" val="1834624583"/>
                  </a:ext>
                </a:extLst>
              </a:tr>
              <a:tr h="351886">
                <a:tc>
                  <a:txBody>
                    <a:bodyPr/>
                    <a:lstStyle/>
                    <a:p>
                      <a:pPr algn="ctr" fontAlgn="ctr"/>
                      <a:r>
                        <a:rPr lang="en-US" altLang="ja-JP" sz="2800" b="0" i="0" u="none" strike="noStrike">
                          <a:solidFill>
                            <a:srgbClr val="000000"/>
                          </a:solidFill>
                          <a:effectLst/>
                          <a:latin typeface="+mn-ea"/>
                          <a:ea typeface="+mn-ea"/>
                        </a:rPr>
                        <a:t>42</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期間</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機関</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292</a:t>
                      </a:r>
                    </a:p>
                  </a:txBody>
                  <a:tcPr marL="4763" marR="4763" marT="4763" marB="0" anchor="ctr"/>
                </a:tc>
                <a:extLst>
                  <a:ext uri="{0D108BD9-81ED-4DB2-BD59-A6C34878D82A}">
                    <a16:rowId xmlns:a16="http://schemas.microsoft.com/office/drawing/2014/main" val="3064005524"/>
                  </a:ext>
                </a:extLst>
              </a:tr>
              <a:tr h="351886">
                <a:tc>
                  <a:txBody>
                    <a:bodyPr/>
                    <a:lstStyle/>
                    <a:p>
                      <a:pPr algn="ctr" fontAlgn="ctr"/>
                      <a:r>
                        <a:rPr lang="en-US" altLang="ja-JP" sz="2800" b="0" i="0" u="none" strike="noStrike">
                          <a:solidFill>
                            <a:srgbClr val="000000"/>
                          </a:solidFill>
                          <a:effectLst/>
                          <a:latin typeface="+mn-ea"/>
                          <a:ea typeface="+mn-ea"/>
                        </a:rPr>
                        <a:t>43</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様</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要</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278</a:t>
                      </a:r>
                    </a:p>
                  </a:txBody>
                  <a:tcPr marL="4763" marR="4763" marT="4763" marB="0" anchor="ctr"/>
                </a:tc>
                <a:extLst>
                  <a:ext uri="{0D108BD9-81ED-4DB2-BD59-A6C34878D82A}">
                    <a16:rowId xmlns:a16="http://schemas.microsoft.com/office/drawing/2014/main" val="457355740"/>
                  </a:ext>
                </a:extLst>
              </a:tr>
              <a:tr h="351886">
                <a:tc>
                  <a:txBody>
                    <a:bodyPr/>
                    <a:lstStyle/>
                    <a:p>
                      <a:pPr algn="ctr" fontAlgn="ctr"/>
                      <a:r>
                        <a:rPr lang="en-US" altLang="ja-JP" sz="2800" b="0" i="0" u="none" strike="noStrike" dirty="0">
                          <a:solidFill>
                            <a:srgbClr val="000000"/>
                          </a:solidFill>
                          <a:effectLst/>
                          <a:latin typeface="+mn-ea"/>
                          <a:ea typeface="+mn-ea"/>
                        </a:rPr>
                        <a:t>44</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中</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注</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277</a:t>
                      </a:r>
                    </a:p>
                  </a:txBody>
                  <a:tcPr marL="4763" marR="4763" marT="4763" marB="0" anchor="ctr"/>
                </a:tc>
                <a:extLst>
                  <a:ext uri="{0D108BD9-81ED-4DB2-BD59-A6C34878D82A}">
                    <a16:rowId xmlns:a16="http://schemas.microsoft.com/office/drawing/2014/main" val="421655260"/>
                  </a:ext>
                </a:extLst>
              </a:tr>
              <a:tr h="351886">
                <a:tc>
                  <a:txBody>
                    <a:bodyPr/>
                    <a:lstStyle/>
                    <a:p>
                      <a:pPr algn="ctr" fontAlgn="ctr"/>
                      <a:r>
                        <a:rPr lang="en-US" altLang="ja-JP" sz="2800" b="0" i="0" u="none" strike="noStrike">
                          <a:solidFill>
                            <a:srgbClr val="000000"/>
                          </a:solidFill>
                          <a:effectLst/>
                          <a:latin typeface="+mn-ea"/>
                          <a:ea typeface="+mn-ea"/>
                        </a:rPr>
                        <a:t>45</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事態</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自体</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271</a:t>
                      </a:r>
                    </a:p>
                  </a:txBody>
                  <a:tcPr marL="4763" marR="4763" marT="4763" marB="0" anchor="ctr"/>
                </a:tc>
                <a:extLst>
                  <a:ext uri="{0D108BD9-81ED-4DB2-BD59-A6C34878D82A}">
                    <a16:rowId xmlns:a16="http://schemas.microsoft.com/office/drawing/2014/main" val="2780005411"/>
                  </a:ext>
                </a:extLst>
              </a:tr>
              <a:tr h="351886">
                <a:tc>
                  <a:txBody>
                    <a:bodyPr/>
                    <a:lstStyle/>
                    <a:p>
                      <a:pPr algn="ctr" fontAlgn="ctr"/>
                      <a:r>
                        <a:rPr lang="en-US" altLang="ja-JP" sz="2800" b="0" i="0" u="none" strike="noStrike">
                          <a:solidFill>
                            <a:srgbClr val="000000"/>
                          </a:solidFill>
                          <a:effectLst/>
                          <a:latin typeface="+mn-ea"/>
                          <a:ea typeface="+mn-ea"/>
                        </a:rPr>
                        <a:t>46</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字</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時</a:t>
                      </a:r>
                    </a:p>
                  </a:txBody>
                  <a:tcPr marL="4763" marR="4763" marT="4763" marB="0" anchor="ctr"/>
                </a:tc>
                <a:tc>
                  <a:txBody>
                    <a:bodyPr/>
                    <a:lstStyle/>
                    <a:p>
                      <a:pPr algn="ctr" fontAlgn="ctr"/>
                      <a:r>
                        <a:rPr lang="en-US" altLang="ja-JP" sz="2800" b="0" i="0" u="none" strike="noStrike">
                          <a:solidFill>
                            <a:srgbClr val="000000"/>
                          </a:solidFill>
                          <a:effectLst/>
                          <a:latin typeface="+mn-ea"/>
                          <a:ea typeface="+mn-ea"/>
                        </a:rPr>
                        <a:t>268</a:t>
                      </a:r>
                    </a:p>
                  </a:txBody>
                  <a:tcPr marL="4763" marR="4763" marT="4763" marB="0" anchor="ctr"/>
                </a:tc>
                <a:extLst>
                  <a:ext uri="{0D108BD9-81ED-4DB2-BD59-A6C34878D82A}">
                    <a16:rowId xmlns:a16="http://schemas.microsoft.com/office/drawing/2014/main" val="144694067"/>
                  </a:ext>
                </a:extLst>
              </a:tr>
              <a:tr h="351886">
                <a:tc>
                  <a:txBody>
                    <a:bodyPr/>
                    <a:lstStyle/>
                    <a:p>
                      <a:pPr algn="ctr" fontAlgn="ctr"/>
                      <a:r>
                        <a:rPr lang="en-US" altLang="ja-JP" sz="2800" b="0" i="0" u="none" strike="noStrike">
                          <a:solidFill>
                            <a:srgbClr val="000000"/>
                          </a:solidFill>
                          <a:effectLst/>
                          <a:latin typeface="+mn-ea"/>
                          <a:ea typeface="+mn-ea"/>
                        </a:rPr>
                        <a:t>47</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制</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性</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263</a:t>
                      </a:r>
                    </a:p>
                  </a:txBody>
                  <a:tcPr marL="4763" marR="4763" marT="4763" marB="0" anchor="ctr"/>
                </a:tc>
                <a:extLst>
                  <a:ext uri="{0D108BD9-81ED-4DB2-BD59-A6C34878D82A}">
                    <a16:rowId xmlns:a16="http://schemas.microsoft.com/office/drawing/2014/main" val="1959471765"/>
                  </a:ext>
                </a:extLst>
              </a:tr>
              <a:tr h="351886">
                <a:tc>
                  <a:txBody>
                    <a:bodyPr/>
                    <a:lstStyle/>
                    <a:p>
                      <a:pPr algn="ctr" fontAlgn="ctr"/>
                      <a:r>
                        <a:rPr lang="en-US" altLang="ja-JP" sz="2800" b="0" i="0" u="none" strike="noStrike">
                          <a:solidFill>
                            <a:srgbClr val="000000"/>
                          </a:solidFill>
                          <a:effectLst/>
                          <a:latin typeface="+mn-ea"/>
                          <a:ea typeface="+mn-ea"/>
                        </a:rPr>
                        <a:t>48</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天</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点</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262</a:t>
                      </a:r>
                    </a:p>
                  </a:txBody>
                  <a:tcPr marL="4763" marR="4763" marT="4763" marB="0" anchor="ctr"/>
                </a:tc>
                <a:extLst>
                  <a:ext uri="{0D108BD9-81ED-4DB2-BD59-A6C34878D82A}">
                    <a16:rowId xmlns:a16="http://schemas.microsoft.com/office/drawing/2014/main" val="3828275031"/>
                  </a:ext>
                </a:extLst>
              </a:tr>
              <a:tr h="351886">
                <a:tc>
                  <a:txBody>
                    <a:bodyPr/>
                    <a:lstStyle/>
                    <a:p>
                      <a:pPr algn="ctr" fontAlgn="ctr"/>
                      <a:r>
                        <a:rPr lang="en-US" altLang="ja-JP" sz="2800" b="0" i="0" u="none" strike="noStrike">
                          <a:solidFill>
                            <a:srgbClr val="000000"/>
                          </a:solidFill>
                          <a:effectLst/>
                          <a:latin typeface="+mn-ea"/>
                          <a:ea typeface="+mn-ea"/>
                        </a:rPr>
                        <a:t>49</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上</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条</a:t>
                      </a:r>
                    </a:p>
                  </a:txBody>
                  <a:tcPr marL="4763" marR="4763" marT="4763" marB="0" anchor="ctr"/>
                </a:tc>
                <a:tc>
                  <a:txBody>
                    <a:bodyPr/>
                    <a:lstStyle/>
                    <a:p>
                      <a:pPr algn="ctr" fontAlgn="ctr"/>
                      <a:r>
                        <a:rPr lang="en-US" altLang="ja-JP" sz="2800" b="0" i="0" u="none" strike="noStrike">
                          <a:solidFill>
                            <a:srgbClr val="000000"/>
                          </a:solidFill>
                          <a:effectLst/>
                          <a:latin typeface="+mn-ea"/>
                          <a:ea typeface="+mn-ea"/>
                        </a:rPr>
                        <a:t>260</a:t>
                      </a:r>
                    </a:p>
                  </a:txBody>
                  <a:tcPr marL="4763" marR="4763" marT="4763" marB="0" anchor="ctr"/>
                </a:tc>
                <a:extLst>
                  <a:ext uri="{0D108BD9-81ED-4DB2-BD59-A6C34878D82A}">
                    <a16:rowId xmlns:a16="http://schemas.microsoft.com/office/drawing/2014/main" val="3989452930"/>
                  </a:ext>
                </a:extLst>
              </a:tr>
              <a:tr h="351886">
                <a:tc>
                  <a:txBody>
                    <a:bodyPr/>
                    <a:lstStyle/>
                    <a:p>
                      <a:pPr algn="ctr" fontAlgn="ctr"/>
                      <a:r>
                        <a:rPr lang="en-US" altLang="ja-JP" sz="2800" b="0" i="0" u="none" strike="noStrike">
                          <a:solidFill>
                            <a:srgbClr val="000000"/>
                          </a:solidFill>
                          <a:effectLst/>
                          <a:latin typeface="+mn-ea"/>
                          <a:ea typeface="+mn-ea"/>
                        </a:rPr>
                        <a:t>50</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十</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銃</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257</a:t>
                      </a:r>
                    </a:p>
                  </a:txBody>
                  <a:tcPr marL="4763" marR="4763" marT="4763" marB="0" anchor="ctr"/>
                </a:tc>
                <a:extLst>
                  <a:ext uri="{0D108BD9-81ED-4DB2-BD59-A6C34878D82A}">
                    <a16:rowId xmlns:a16="http://schemas.microsoft.com/office/drawing/2014/main" val="3726992257"/>
                  </a:ext>
                </a:extLst>
              </a:tr>
              <a:tr h="351886">
                <a:tc>
                  <a:txBody>
                    <a:bodyPr/>
                    <a:lstStyle/>
                    <a:p>
                      <a:pPr algn="ctr" fontAlgn="ctr"/>
                      <a:r>
                        <a:rPr lang="en-US" altLang="ja-JP" sz="2800" b="0" i="0" u="none" strike="noStrike">
                          <a:solidFill>
                            <a:srgbClr val="000000"/>
                          </a:solidFill>
                          <a:effectLst/>
                          <a:latin typeface="+mn-ea"/>
                          <a:ea typeface="+mn-ea"/>
                        </a:rPr>
                        <a:t>50</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上</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状</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257</a:t>
                      </a:r>
                    </a:p>
                  </a:txBody>
                  <a:tcPr marL="4763" marR="4763" marT="4763" marB="0" anchor="ctr"/>
                </a:tc>
                <a:extLst>
                  <a:ext uri="{0D108BD9-81ED-4DB2-BD59-A6C34878D82A}">
                    <a16:rowId xmlns:a16="http://schemas.microsoft.com/office/drawing/2014/main" val="1070216795"/>
                  </a:ext>
                </a:extLst>
              </a:tr>
              <a:tr h="351886">
                <a:tc>
                  <a:txBody>
                    <a:bodyPr/>
                    <a:lstStyle/>
                    <a:p>
                      <a:pPr algn="ctr" fontAlgn="ctr"/>
                      <a:r>
                        <a:rPr lang="en-US" altLang="ja-JP" sz="2800" b="0" i="0" u="none" strike="noStrike">
                          <a:solidFill>
                            <a:srgbClr val="000000"/>
                          </a:solidFill>
                          <a:effectLst/>
                          <a:latin typeface="+mn-ea"/>
                          <a:ea typeface="+mn-ea"/>
                        </a:rPr>
                        <a:t>52</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六</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録</a:t>
                      </a:r>
                    </a:p>
                  </a:txBody>
                  <a:tcPr marL="4763" marR="4763" marT="4763" marB="0" anchor="ctr"/>
                </a:tc>
                <a:tc>
                  <a:txBody>
                    <a:bodyPr/>
                    <a:lstStyle/>
                    <a:p>
                      <a:pPr algn="ctr" fontAlgn="ctr"/>
                      <a:r>
                        <a:rPr lang="en-US" altLang="ja-JP" sz="2800" b="0" i="0" u="none" strike="noStrike">
                          <a:solidFill>
                            <a:srgbClr val="000000"/>
                          </a:solidFill>
                          <a:effectLst/>
                          <a:latin typeface="+mn-ea"/>
                          <a:ea typeface="+mn-ea"/>
                        </a:rPr>
                        <a:t>250</a:t>
                      </a:r>
                    </a:p>
                  </a:txBody>
                  <a:tcPr marL="4763" marR="4763" marT="4763" marB="0" anchor="ctr"/>
                </a:tc>
                <a:extLst>
                  <a:ext uri="{0D108BD9-81ED-4DB2-BD59-A6C34878D82A}">
                    <a16:rowId xmlns:a16="http://schemas.microsoft.com/office/drawing/2014/main" val="1310362009"/>
                  </a:ext>
                </a:extLst>
              </a:tr>
              <a:tr h="351886">
                <a:tc>
                  <a:txBody>
                    <a:bodyPr/>
                    <a:lstStyle/>
                    <a:p>
                      <a:pPr algn="ctr" fontAlgn="ctr"/>
                      <a:r>
                        <a:rPr lang="en-US" altLang="ja-JP" sz="2800" b="0" i="0" u="none" strike="noStrike">
                          <a:solidFill>
                            <a:srgbClr val="000000"/>
                          </a:solidFill>
                          <a:effectLst/>
                          <a:latin typeface="+mn-ea"/>
                          <a:ea typeface="+mn-ea"/>
                        </a:rPr>
                        <a:t>53</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小</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章</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247</a:t>
                      </a:r>
                    </a:p>
                  </a:txBody>
                  <a:tcPr marL="4763" marR="4763" marT="4763" marB="0" anchor="ctr"/>
                </a:tc>
                <a:extLst>
                  <a:ext uri="{0D108BD9-81ED-4DB2-BD59-A6C34878D82A}">
                    <a16:rowId xmlns:a16="http://schemas.microsoft.com/office/drawing/2014/main" val="494159478"/>
                  </a:ext>
                </a:extLst>
              </a:tr>
              <a:tr h="351886">
                <a:tc>
                  <a:txBody>
                    <a:bodyPr/>
                    <a:lstStyle/>
                    <a:p>
                      <a:pPr algn="ctr" fontAlgn="ctr"/>
                      <a:r>
                        <a:rPr lang="en-US" altLang="ja-JP" sz="2800" b="0" i="0" u="none" strike="noStrike">
                          <a:solidFill>
                            <a:srgbClr val="000000"/>
                          </a:solidFill>
                          <a:effectLst/>
                          <a:latin typeface="+mn-ea"/>
                          <a:ea typeface="+mn-ea"/>
                        </a:rPr>
                        <a:t>54</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性格</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正確</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243</a:t>
                      </a:r>
                    </a:p>
                  </a:txBody>
                  <a:tcPr marL="4763" marR="4763" marT="4763" marB="0" anchor="ctr"/>
                </a:tc>
                <a:extLst>
                  <a:ext uri="{0D108BD9-81ED-4DB2-BD59-A6C34878D82A}">
                    <a16:rowId xmlns:a16="http://schemas.microsoft.com/office/drawing/2014/main" val="1542904107"/>
                  </a:ext>
                </a:extLst>
              </a:tr>
              <a:tr h="351886">
                <a:tc>
                  <a:txBody>
                    <a:bodyPr/>
                    <a:lstStyle/>
                    <a:p>
                      <a:pPr algn="ctr" fontAlgn="ctr"/>
                      <a:r>
                        <a:rPr lang="en-US" altLang="ja-JP" sz="2800" b="0" i="0" u="none" strike="noStrike">
                          <a:solidFill>
                            <a:srgbClr val="000000"/>
                          </a:solidFill>
                          <a:effectLst/>
                          <a:latin typeface="+mn-ea"/>
                          <a:ea typeface="+mn-ea"/>
                        </a:rPr>
                        <a:t>55</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下</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家</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239</a:t>
                      </a:r>
                    </a:p>
                  </a:txBody>
                  <a:tcPr marL="4763" marR="4763" marT="4763" marB="0" anchor="ctr"/>
                </a:tc>
                <a:extLst>
                  <a:ext uri="{0D108BD9-81ED-4DB2-BD59-A6C34878D82A}">
                    <a16:rowId xmlns:a16="http://schemas.microsoft.com/office/drawing/2014/main" val="1332588604"/>
                  </a:ext>
                </a:extLst>
              </a:tr>
              <a:tr h="351886">
                <a:tc>
                  <a:txBody>
                    <a:bodyPr/>
                    <a:lstStyle/>
                    <a:p>
                      <a:pPr algn="ctr" fontAlgn="ctr"/>
                      <a:r>
                        <a:rPr lang="en-US" altLang="ja-JP" sz="2800" b="0" i="0" u="none" strike="noStrike">
                          <a:solidFill>
                            <a:srgbClr val="000000"/>
                          </a:solidFill>
                          <a:effectLst/>
                          <a:latin typeface="+mn-ea"/>
                          <a:ea typeface="+mn-ea"/>
                        </a:rPr>
                        <a:t>56</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不</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婦</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238</a:t>
                      </a:r>
                    </a:p>
                  </a:txBody>
                  <a:tcPr marL="4763" marR="4763" marT="4763" marB="0" anchor="ctr"/>
                </a:tc>
                <a:extLst>
                  <a:ext uri="{0D108BD9-81ED-4DB2-BD59-A6C34878D82A}">
                    <a16:rowId xmlns:a16="http://schemas.microsoft.com/office/drawing/2014/main" val="2518143407"/>
                  </a:ext>
                </a:extLst>
              </a:tr>
              <a:tr h="351886">
                <a:tc>
                  <a:txBody>
                    <a:bodyPr/>
                    <a:lstStyle/>
                    <a:p>
                      <a:pPr algn="ctr" fontAlgn="ctr"/>
                      <a:r>
                        <a:rPr lang="en-US" altLang="ja-JP" sz="2800" b="0" i="0" u="none" strike="noStrike">
                          <a:solidFill>
                            <a:srgbClr val="000000"/>
                          </a:solidFill>
                          <a:effectLst/>
                          <a:latin typeface="+mn-ea"/>
                          <a:ea typeface="+mn-ea"/>
                        </a:rPr>
                        <a:t>57</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員</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院</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236</a:t>
                      </a:r>
                    </a:p>
                  </a:txBody>
                  <a:tcPr marL="4763" marR="4763" marT="4763" marB="0" anchor="ctr"/>
                </a:tc>
                <a:extLst>
                  <a:ext uri="{0D108BD9-81ED-4DB2-BD59-A6C34878D82A}">
                    <a16:rowId xmlns:a16="http://schemas.microsoft.com/office/drawing/2014/main" val="2123719143"/>
                  </a:ext>
                </a:extLst>
              </a:tr>
              <a:tr h="351886">
                <a:tc>
                  <a:txBody>
                    <a:bodyPr/>
                    <a:lstStyle/>
                    <a:p>
                      <a:pPr algn="ctr" fontAlgn="ctr"/>
                      <a:r>
                        <a:rPr lang="en-US" altLang="ja-JP" sz="2800" b="0" i="0" u="none" strike="noStrike">
                          <a:solidFill>
                            <a:srgbClr val="000000"/>
                          </a:solidFill>
                          <a:effectLst/>
                          <a:latin typeface="+mn-ea"/>
                          <a:ea typeface="+mn-ea"/>
                        </a:rPr>
                        <a:t>58</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感</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間</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235</a:t>
                      </a:r>
                    </a:p>
                  </a:txBody>
                  <a:tcPr marL="4763" marR="4763" marT="4763" marB="0" anchor="ctr"/>
                </a:tc>
                <a:extLst>
                  <a:ext uri="{0D108BD9-81ED-4DB2-BD59-A6C34878D82A}">
                    <a16:rowId xmlns:a16="http://schemas.microsoft.com/office/drawing/2014/main" val="1696233490"/>
                  </a:ext>
                </a:extLst>
              </a:tr>
              <a:tr h="351886">
                <a:tc>
                  <a:txBody>
                    <a:bodyPr/>
                    <a:lstStyle/>
                    <a:p>
                      <a:pPr algn="ctr" fontAlgn="ctr"/>
                      <a:r>
                        <a:rPr lang="en-US" altLang="ja-JP" sz="2800" b="0" i="0" u="none" strike="noStrike">
                          <a:solidFill>
                            <a:srgbClr val="000000"/>
                          </a:solidFill>
                          <a:effectLst/>
                          <a:latin typeface="+mn-ea"/>
                          <a:ea typeface="+mn-ea"/>
                        </a:rPr>
                        <a:t>59</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後</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御</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231</a:t>
                      </a:r>
                    </a:p>
                  </a:txBody>
                  <a:tcPr marL="4763" marR="4763" marT="4763" marB="0" anchor="ctr"/>
                </a:tc>
                <a:extLst>
                  <a:ext uri="{0D108BD9-81ED-4DB2-BD59-A6C34878D82A}">
                    <a16:rowId xmlns:a16="http://schemas.microsoft.com/office/drawing/2014/main" val="206815627"/>
                  </a:ext>
                </a:extLst>
              </a:tr>
              <a:tr h="400496">
                <a:tc>
                  <a:txBody>
                    <a:bodyPr/>
                    <a:lstStyle/>
                    <a:p>
                      <a:pPr algn="ctr" fontAlgn="ctr"/>
                      <a:r>
                        <a:rPr lang="en-US" altLang="ja-JP" sz="2800" b="0" i="0" u="none" strike="noStrike">
                          <a:solidFill>
                            <a:srgbClr val="000000"/>
                          </a:solidFill>
                          <a:effectLst/>
                          <a:latin typeface="+mn-ea"/>
                          <a:ea typeface="+mn-ea"/>
                        </a:rPr>
                        <a:t>60</a:t>
                      </a:r>
                    </a:p>
                  </a:txBody>
                  <a:tcPr marL="4763" marR="4763" marT="4763" marB="0" anchor="ctr"/>
                </a:tc>
                <a:tc>
                  <a:txBody>
                    <a:bodyPr/>
                    <a:lstStyle/>
                    <a:p>
                      <a:pPr algn="ctr" fontAlgn="ctr"/>
                      <a:r>
                        <a:rPr lang="ja-JP" altLang="en-US" sz="2800" b="0" i="0" u="none" strike="noStrike">
                          <a:solidFill>
                            <a:srgbClr val="000000"/>
                          </a:solidFill>
                          <a:effectLst/>
                          <a:latin typeface="+mn-ea"/>
                          <a:ea typeface="+mn-ea"/>
                        </a:rPr>
                        <a:t>千</a:t>
                      </a:r>
                      <a:r>
                        <a:rPr lang="en-US" altLang="ja-JP" sz="2800" b="0" i="0" u="none" strike="noStrike">
                          <a:solidFill>
                            <a:srgbClr val="000000"/>
                          </a:solidFill>
                          <a:effectLst/>
                          <a:latin typeface="+mn-ea"/>
                          <a:ea typeface="+mn-ea"/>
                        </a:rPr>
                        <a:t>-</a:t>
                      </a:r>
                      <a:r>
                        <a:rPr lang="ja-JP" altLang="en-US" sz="2800" b="0" i="0" u="none" strike="noStrike">
                          <a:solidFill>
                            <a:srgbClr val="000000"/>
                          </a:solidFill>
                          <a:effectLst/>
                          <a:latin typeface="+mn-ea"/>
                          <a:ea typeface="+mn-ea"/>
                        </a:rPr>
                        <a:t>戦</a:t>
                      </a:r>
                    </a:p>
                  </a:txBody>
                  <a:tcPr marL="4763" marR="4763" marT="4763" marB="0" anchor="ctr"/>
                </a:tc>
                <a:tc>
                  <a:txBody>
                    <a:bodyPr/>
                    <a:lstStyle/>
                    <a:p>
                      <a:pPr algn="ctr" fontAlgn="ctr"/>
                      <a:r>
                        <a:rPr lang="en-US" altLang="ja-JP" sz="2800" b="0" i="0" u="none" strike="noStrike" dirty="0">
                          <a:solidFill>
                            <a:srgbClr val="000000"/>
                          </a:solidFill>
                          <a:effectLst/>
                          <a:latin typeface="+mn-ea"/>
                          <a:ea typeface="+mn-ea"/>
                        </a:rPr>
                        <a:t>224</a:t>
                      </a:r>
                    </a:p>
                  </a:txBody>
                  <a:tcPr marL="4763" marR="4763" marT="4763" marB="0" anchor="ctr"/>
                </a:tc>
                <a:extLst>
                  <a:ext uri="{0D108BD9-81ED-4DB2-BD59-A6C34878D82A}">
                    <a16:rowId xmlns:a16="http://schemas.microsoft.com/office/drawing/2014/main" val="1973526429"/>
                  </a:ext>
                </a:extLst>
              </a:tr>
            </a:tbl>
          </a:graphicData>
        </a:graphic>
      </p:graphicFrame>
      <p:graphicFrame>
        <p:nvGraphicFramePr>
          <p:cNvPr id="55" name="表 54">
            <a:extLst>
              <a:ext uri="{FF2B5EF4-FFF2-40B4-BE49-F238E27FC236}">
                <a16:creationId xmlns:a16="http://schemas.microsoft.com/office/drawing/2014/main" id="{255BA9E0-67A2-4E24-8C10-936DC6695640}"/>
              </a:ext>
            </a:extLst>
          </p:cNvPr>
          <p:cNvGraphicFramePr>
            <a:graphicFrameLocks noGrp="1"/>
          </p:cNvGraphicFramePr>
          <p:nvPr>
            <p:extLst>
              <p:ext uri="{D42A27DB-BD31-4B8C-83A1-F6EECF244321}">
                <p14:modId xmlns:p14="http://schemas.microsoft.com/office/powerpoint/2010/main" val="2647855628"/>
              </p:ext>
            </p:extLst>
          </p:nvPr>
        </p:nvGraphicFramePr>
        <p:xfrm>
          <a:off x="588282" y="29216601"/>
          <a:ext cx="5105746" cy="9255216"/>
        </p:xfrm>
        <a:graphic>
          <a:graphicData uri="http://schemas.openxmlformats.org/drawingml/2006/table">
            <a:tbl>
              <a:tblPr firstRow="1" firstCol="1" bandRow="1">
                <a:tableStyleId>{5C22544A-7EE6-4342-B048-85BDC9FD1C3A}</a:tableStyleId>
              </a:tblPr>
              <a:tblGrid>
                <a:gridCol w="1220531">
                  <a:extLst>
                    <a:ext uri="{9D8B030D-6E8A-4147-A177-3AD203B41FA5}">
                      <a16:colId xmlns:a16="http://schemas.microsoft.com/office/drawing/2014/main" val="586300334"/>
                    </a:ext>
                  </a:extLst>
                </a:gridCol>
                <a:gridCol w="1895719">
                  <a:extLst>
                    <a:ext uri="{9D8B030D-6E8A-4147-A177-3AD203B41FA5}">
                      <a16:colId xmlns:a16="http://schemas.microsoft.com/office/drawing/2014/main" val="2649401184"/>
                    </a:ext>
                  </a:extLst>
                </a:gridCol>
                <a:gridCol w="1989496">
                  <a:extLst>
                    <a:ext uri="{9D8B030D-6E8A-4147-A177-3AD203B41FA5}">
                      <a16:colId xmlns:a16="http://schemas.microsoft.com/office/drawing/2014/main" val="2024472400"/>
                    </a:ext>
                  </a:extLst>
                </a:gridCol>
              </a:tblGrid>
              <a:tr h="385634">
                <a:tc>
                  <a:txBody>
                    <a:bodyPr/>
                    <a:lstStyle/>
                    <a:p>
                      <a:pPr algn="ctr">
                        <a:lnSpc>
                          <a:spcPct val="100000"/>
                        </a:lnSpc>
                      </a:pPr>
                      <a:r>
                        <a:rPr lang="ja-JP" sz="2400" kern="100" dirty="0">
                          <a:effectLst/>
                        </a:rPr>
                        <a:t>順位</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ja-JP" sz="2400" kern="100" dirty="0">
                          <a:effectLst/>
                        </a:rPr>
                        <a:t>組合せ</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ja-JP" sz="2400" kern="100" dirty="0">
                          <a:effectLst/>
                        </a:rPr>
                        <a:t>頻度</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490272476"/>
                  </a:ext>
                </a:extLst>
              </a:tr>
              <a:tr h="385634">
                <a:tc>
                  <a:txBody>
                    <a:bodyPr/>
                    <a:lstStyle/>
                    <a:p>
                      <a:pPr algn="ctr">
                        <a:lnSpc>
                          <a:spcPct val="100000"/>
                        </a:lnSpc>
                      </a:pPr>
                      <a:r>
                        <a:rPr lang="en-US" sz="2400" kern="100">
                          <a:effectLst/>
                        </a:rPr>
                        <a:t>18</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以上</a:t>
                      </a:r>
                      <a:r>
                        <a:rPr lang="en-US" sz="2400" kern="100" dirty="0">
                          <a:effectLst/>
                        </a:rPr>
                        <a:t>-</a:t>
                      </a:r>
                      <a:r>
                        <a:rPr lang="ja-JP" sz="2400" kern="100" dirty="0">
                          <a:effectLst/>
                        </a:rPr>
                        <a:t>異常</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a:effectLst/>
                        </a:rPr>
                        <a:t>536</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091803185"/>
                  </a:ext>
                </a:extLst>
              </a:tr>
              <a:tr h="385634">
                <a:tc>
                  <a:txBody>
                    <a:bodyPr/>
                    <a:lstStyle/>
                    <a:p>
                      <a:pPr algn="ctr">
                        <a:lnSpc>
                          <a:spcPct val="100000"/>
                        </a:lnSpc>
                      </a:pPr>
                      <a:r>
                        <a:rPr lang="en-US" sz="2400" kern="100">
                          <a:effectLst/>
                        </a:rPr>
                        <a:t>20</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自信</a:t>
                      </a:r>
                      <a:r>
                        <a:rPr lang="en-US" sz="2400" kern="100" dirty="0">
                          <a:effectLst/>
                        </a:rPr>
                        <a:t>-</a:t>
                      </a:r>
                      <a:r>
                        <a:rPr lang="ja-JP" sz="2400" kern="100" dirty="0">
                          <a:effectLst/>
                        </a:rPr>
                        <a:t>自身</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a:effectLst/>
                        </a:rPr>
                        <a:t>512</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235693290"/>
                  </a:ext>
                </a:extLst>
              </a:tr>
              <a:tr h="385634">
                <a:tc>
                  <a:txBody>
                    <a:bodyPr/>
                    <a:lstStyle/>
                    <a:p>
                      <a:pPr algn="ctr">
                        <a:lnSpc>
                          <a:spcPct val="100000"/>
                        </a:lnSpc>
                      </a:pPr>
                      <a:r>
                        <a:rPr lang="en-US" sz="2400" kern="100">
                          <a:effectLst/>
                        </a:rPr>
                        <a:t>32</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以外</a:t>
                      </a:r>
                      <a:r>
                        <a:rPr lang="en-US" sz="2400" kern="100" dirty="0">
                          <a:effectLst/>
                        </a:rPr>
                        <a:t>-</a:t>
                      </a:r>
                      <a:r>
                        <a:rPr lang="ja-JP" sz="2400" kern="100" dirty="0">
                          <a:effectLst/>
                        </a:rPr>
                        <a:t>意外</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a:effectLst/>
                        </a:rPr>
                        <a:t>359</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615982114"/>
                  </a:ext>
                </a:extLst>
              </a:tr>
              <a:tr h="385634">
                <a:tc>
                  <a:txBody>
                    <a:bodyPr/>
                    <a:lstStyle/>
                    <a:p>
                      <a:pPr algn="ctr">
                        <a:lnSpc>
                          <a:spcPct val="100000"/>
                        </a:lnSpc>
                      </a:pPr>
                      <a:r>
                        <a:rPr lang="en-US" sz="2400" kern="100">
                          <a:effectLst/>
                        </a:rPr>
                        <a:t>42</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期間</a:t>
                      </a:r>
                      <a:r>
                        <a:rPr lang="en-US" sz="2400" kern="100" dirty="0">
                          <a:effectLst/>
                        </a:rPr>
                        <a:t>-</a:t>
                      </a:r>
                      <a:r>
                        <a:rPr lang="ja-JP" sz="2400" kern="100" dirty="0">
                          <a:effectLst/>
                        </a:rPr>
                        <a:t>機関</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292</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809102106"/>
                  </a:ext>
                </a:extLst>
              </a:tr>
              <a:tr h="385634">
                <a:tc>
                  <a:txBody>
                    <a:bodyPr/>
                    <a:lstStyle/>
                    <a:p>
                      <a:pPr algn="ctr">
                        <a:lnSpc>
                          <a:spcPct val="100000"/>
                        </a:lnSpc>
                      </a:pPr>
                      <a:r>
                        <a:rPr lang="en-US" sz="2400" kern="100">
                          <a:effectLst/>
                        </a:rPr>
                        <a:t>45</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事態</a:t>
                      </a:r>
                      <a:r>
                        <a:rPr lang="en-US" sz="2400" kern="100">
                          <a:effectLst/>
                        </a:rPr>
                        <a:t>-</a:t>
                      </a:r>
                      <a:r>
                        <a:rPr lang="ja-JP" sz="2400" kern="100">
                          <a:effectLst/>
                        </a:rPr>
                        <a:t>自体</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271</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967944301"/>
                  </a:ext>
                </a:extLst>
              </a:tr>
              <a:tr h="385634">
                <a:tc>
                  <a:txBody>
                    <a:bodyPr/>
                    <a:lstStyle/>
                    <a:p>
                      <a:pPr algn="ctr">
                        <a:lnSpc>
                          <a:spcPct val="100000"/>
                        </a:lnSpc>
                      </a:pPr>
                      <a:r>
                        <a:rPr lang="en-US" sz="2400" kern="100">
                          <a:effectLst/>
                        </a:rPr>
                        <a:t>54</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性格</a:t>
                      </a:r>
                      <a:r>
                        <a:rPr lang="en-US" sz="2400" kern="100" dirty="0">
                          <a:effectLst/>
                        </a:rPr>
                        <a:t>-</a:t>
                      </a:r>
                      <a:r>
                        <a:rPr lang="ja-JP" sz="2400" kern="100" dirty="0">
                          <a:effectLst/>
                        </a:rPr>
                        <a:t>正確</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243</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734743402"/>
                  </a:ext>
                </a:extLst>
              </a:tr>
              <a:tr h="385634">
                <a:tc>
                  <a:txBody>
                    <a:bodyPr/>
                    <a:lstStyle/>
                    <a:p>
                      <a:pPr algn="ctr">
                        <a:lnSpc>
                          <a:spcPct val="100000"/>
                        </a:lnSpc>
                      </a:pPr>
                      <a:r>
                        <a:rPr lang="en-US" sz="2400" kern="100">
                          <a:effectLst/>
                        </a:rPr>
                        <a:t>79</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以前</a:t>
                      </a:r>
                      <a:r>
                        <a:rPr lang="en-US" sz="2400" kern="100">
                          <a:effectLst/>
                        </a:rPr>
                        <a:t>-</a:t>
                      </a:r>
                      <a:r>
                        <a:rPr lang="ja-JP" sz="2400" kern="100">
                          <a:effectLst/>
                        </a:rPr>
                        <a:t>依然</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187</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658568495"/>
                  </a:ext>
                </a:extLst>
              </a:tr>
              <a:tr h="385634">
                <a:tc>
                  <a:txBody>
                    <a:bodyPr/>
                    <a:lstStyle/>
                    <a:p>
                      <a:pPr algn="ctr">
                        <a:lnSpc>
                          <a:spcPct val="100000"/>
                        </a:lnSpc>
                      </a:pPr>
                      <a:r>
                        <a:rPr lang="en-US" sz="2400" kern="100">
                          <a:effectLst/>
                        </a:rPr>
                        <a:t>84</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以来</a:t>
                      </a:r>
                      <a:r>
                        <a:rPr lang="en-US" sz="2400" kern="100">
                          <a:effectLst/>
                        </a:rPr>
                        <a:t>-</a:t>
                      </a:r>
                      <a:r>
                        <a:rPr lang="ja-JP" sz="2400" kern="100">
                          <a:effectLst/>
                        </a:rPr>
                        <a:t>依頼</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178</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697568288"/>
                  </a:ext>
                </a:extLst>
              </a:tr>
              <a:tr h="385634">
                <a:tc>
                  <a:txBody>
                    <a:bodyPr/>
                    <a:lstStyle/>
                    <a:p>
                      <a:pPr algn="ctr">
                        <a:lnSpc>
                          <a:spcPct val="100000"/>
                        </a:lnSpc>
                      </a:pPr>
                      <a:r>
                        <a:rPr lang="en-US" sz="2400" kern="100">
                          <a:effectLst/>
                        </a:rPr>
                        <a:t>92</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機会</a:t>
                      </a:r>
                      <a:r>
                        <a:rPr lang="en-US" sz="2400" kern="100" dirty="0">
                          <a:effectLst/>
                        </a:rPr>
                        <a:t>-</a:t>
                      </a:r>
                      <a:r>
                        <a:rPr lang="ja-JP" sz="2400" kern="100" dirty="0">
                          <a:effectLst/>
                        </a:rPr>
                        <a:t>機械</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164</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065230535"/>
                  </a:ext>
                </a:extLst>
              </a:tr>
              <a:tr h="385634">
                <a:tc>
                  <a:txBody>
                    <a:bodyPr/>
                    <a:lstStyle/>
                    <a:p>
                      <a:pPr algn="ctr">
                        <a:lnSpc>
                          <a:spcPct val="100000"/>
                        </a:lnSpc>
                      </a:pPr>
                      <a:r>
                        <a:rPr lang="en-US" sz="2400" kern="100">
                          <a:effectLst/>
                        </a:rPr>
                        <a:t>93</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家庭</a:t>
                      </a:r>
                      <a:r>
                        <a:rPr lang="en-US" sz="2400" kern="100">
                          <a:effectLst/>
                        </a:rPr>
                        <a:t>-</a:t>
                      </a:r>
                      <a:r>
                        <a:rPr lang="ja-JP" sz="2400" kern="100">
                          <a:effectLst/>
                        </a:rPr>
                        <a:t>過程</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a:effectLst/>
                        </a:rPr>
                        <a:t>163</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388395673"/>
                  </a:ext>
                </a:extLst>
              </a:tr>
              <a:tr h="385634">
                <a:tc>
                  <a:txBody>
                    <a:bodyPr/>
                    <a:lstStyle/>
                    <a:p>
                      <a:pPr algn="ctr">
                        <a:lnSpc>
                          <a:spcPct val="100000"/>
                        </a:lnSpc>
                      </a:pPr>
                      <a:r>
                        <a:rPr lang="en-US" sz="2400" kern="100">
                          <a:effectLst/>
                        </a:rPr>
                        <a:t>95</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化学</a:t>
                      </a:r>
                      <a:r>
                        <a:rPr lang="en-US" sz="2400" kern="100">
                          <a:effectLst/>
                        </a:rPr>
                        <a:t>-</a:t>
                      </a:r>
                      <a:r>
                        <a:rPr lang="ja-JP" sz="2400" kern="100">
                          <a:effectLst/>
                        </a:rPr>
                        <a:t>科学</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160</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002636449"/>
                  </a:ext>
                </a:extLst>
              </a:tr>
              <a:tr h="385634">
                <a:tc>
                  <a:txBody>
                    <a:bodyPr/>
                    <a:lstStyle/>
                    <a:p>
                      <a:pPr algn="ctr">
                        <a:lnSpc>
                          <a:spcPct val="100000"/>
                        </a:lnSpc>
                      </a:pPr>
                      <a:r>
                        <a:rPr lang="en-US" sz="2400" kern="100">
                          <a:effectLst/>
                        </a:rPr>
                        <a:t>97</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容易</a:t>
                      </a:r>
                      <a:r>
                        <a:rPr lang="en-US" sz="2400" kern="100">
                          <a:effectLst/>
                        </a:rPr>
                        <a:t>-</a:t>
                      </a:r>
                      <a:r>
                        <a:rPr lang="ja-JP" sz="2400" kern="100">
                          <a:effectLst/>
                        </a:rPr>
                        <a:t>用意</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154</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669371912"/>
                  </a:ext>
                </a:extLst>
              </a:tr>
              <a:tr h="385634">
                <a:tc>
                  <a:txBody>
                    <a:bodyPr/>
                    <a:lstStyle/>
                    <a:p>
                      <a:pPr algn="ctr">
                        <a:lnSpc>
                          <a:spcPct val="100000"/>
                        </a:lnSpc>
                      </a:pPr>
                      <a:r>
                        <a:rPr lang="en-US" sz="2400" kern="100">
                          <a:effectLst/>
                        </a:rPr>
                        <a:t>100</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創造</a:t>
                      </a:r>
                      <a:r>
                        <a:rPr lang="en-US" sz="2400" kern="100">
                          <a:effectLst/>
                        </a:rPr>
                        <a:t>-</a:t>
                      </a:r>
                      <a:r>
                        <a:rPr lang="ja-JP" sz="2400" kern="100">
                          <a:effectLst/>
                        </a:rPr>
                        <a:t>想像</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148</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367949533"/>
                  </a:ext>
                </a:extLst>
              </a:tr>
              <a:tr h="385634">
                <a:tc>
                  <a:txBody>
                    <a:bodyPr/>
                    <a:lstStyle/>
                    <a:p>
                      <a:pPr algn="ctr">
                        <a:lnSpc>
                          <a:spcPct val="100000"/>
                        </a:lnSpc>
                      </a:pPr>
                      <a:r>
                        <a:rPr lang="en-US" sz="2400" kern="100">
                          <a:effectLst/>
                        </a:rPr>
                        <a:t>101</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習慣</a:t>
                      </a:r>
                      <a:r>
                        <a:rPr lang="en-US" sz="2400" kern="100">
                          <a:effectLst/>
                        </a:rPr>
                        <a:t>-</a:t>
                      </a:r>
                      <a:r>
                        <a:rPr lang="ja-JP" sz="2400" kern="100">
                          <a:effectLst/>
                        </a:rPr>
                        <a:t>週間</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147</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647727026"/>
                  </a:ext>
                </a:extLst>
              </a:tr>
              <a:tr h="385634">
                <a:tc>
                  <a:txBody>
                    <a:bodyPr/>
                    <a:lstStyle/>
                    <a:p>
                      <a:pPr algn="ctr">
                        <a:lnSpc>
                          <a:spcPct val="100000"/>
                        </a:lnSpc>
                      </a:pPr>
                      <a:r>
                        <a:rPr lang="en-US" sz="2400" kern="100">
                          <a:effectLst/>
                        </a:rPr>
                        <a:t>105</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時分</a:t>
                      </a:r>
                      <a:r>
                        <a:rPr lang="en-US" sz="2400" kern="100">
                          <a:effectLst/>
                        </a:rPr>
                        <a:t>-</a:t>
                      </a:r>
                      <a:r>
                        <a:rPr lang="ja-JP" sz="2400" kern="100">
                          <a:effectLst/>
                        </a:rPr>
                        <a:t>自分</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140</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270245522"/>
                  </a:ext>
                </a:extLst>
              </a:tr>
              <a:tr h="385634">
                <a:tc>
                  <a:txBody>
                    <a:bodyPr/>
                    <a:lstStyle/>
                    <a:p>
                      <a:pPr algn="ctr">
                        <a:lnSpc>
                          <a:spcPct val="100000"/>
                        </a:lnSpc>
                      </a:pPr>
                      <a:r>
                        <a:rPr lang="en-US" sz="2400" kern="100">
                          <a:effectLst/>
                        </a:rPr>
                        <a:t>112</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事故</a:t>
                      </a:r>
                      <a:r>
                        <a:rPr lang="en-US" sz="2400" kern="100">
                          <a:effectLst/>
                        </a:rPr>
                        <a:t>-</a:t>
                      </a:r>
                      <a:r>
                        <a:rPr lang="ja-JP" sz="2400" kern="100">
                          <a:effectLst/>
                        </a:rPr>
                        <a:t>自己</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130</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105986255"/>
                  </a:ext>
                </a:extLst>
              </a:tr>
              <a:tr h="385634">
                <a:tc>
                  <a:txBody>
                    <a:bodyPr/>
                    <a:lstStyle/>
                    <a:p>
                      <a:pPr algn="ctr">
                        <a:lnSpc>
                          <a:spcPct val="100000"/>
                        </a:lnSpc>
                      </a:pPr>
                      <a:r>
                        <a:rPr lang="en-US" sz="2400" kern="100">
                          <a:effectLst/>
                        </a:rPr>
                        <a:t>119</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減少</a:t>
                      </a:r>
                      <a:r>
                        <a:rPr lang="en-US" sz="2400" kern="100">
                          <a:effectLst/>
                        </a:rPr>
                        <a:t>-</a:t>
                      </a:r>
                      <a:r>
                        <a:rPr lang="ja-JP" sz="2400" kern="100">
                          <a:effectLst/>
                        </a:rPr>
                        <a:t>現象</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124</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43424930"/>
                  </a:ext>
                </a:extLst>
              </a:tr>
              <a:tr h="385634">
                <a:tc>
                  <a:txBody>
                    <a:bodyPr/>
                    <a:lstStyle/>
                    <a:p>
                      <a:pPr algn="ctr">
                        <a:lnSpc>
                          <a:spcPct val="100000"/>
                        </a:lnSpc>
                      </a:pPr>
                      <a:r>
                        <a:rPr lang="en-US" sz="2400" kern="100">
                          <a:effectLst/>
                        </a:rPr>
                        <a:t>120</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夫人</a:t>
                      </a:r>
                      <a:r>
                        <a:rPr lang="en-US" sz="2400" kern="100">
                          <a:effectLst/>
                        </a:rPr>
                        <a:t>-</a:t>
                      </a:r>
                      <a:r>
                        <a:rPr lang="ja-JP" sz="2400" kern="100">
                          <a:effectLst/>
                        </a:rPr>
                        <a:t>婦人</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122</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788026613"/>
                  </a:ext>
                </a:extLst>
              </a:tr>
              <a:tr h="385634">
                <a:tc>
                  <a:txBody>
                    <a:bodyPr/>
                    <a:lstStyle/>
                    <a:p>
                      <a:pPr algn="ctr">
                        <a:lnSpc>
                          <a:spcPct val="100000"/>
                        </a:lnSpc>
                      </a:pPr>
                      <a:r>
                        <a:rPr lang="en-US" sz="2400" kern="100">
                          <a:effectLst/>
                        </a:rPr>
                        <a:t>121</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対照</a:t>
                      </a:r>
                      <a:r>
                        <a:rPr lang="en-US" sz="2400" kern="100">
                          <a:effectLst/>
                        </a:rPr>
                        <a:t>-</a:t>
                      </a:r>
                      <a:r>
                        <a:rPr lang="ja-JP" sz="2400" kern="100">
                          <a:effectLst/>
                        </a:rPr>
                        <a:t>対象</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120</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386846657"/>
                  </a:ext>
                </a:extLst>
              </a:tr>
              <a:tr h="385634">
                <a:tc>
                  <a:txBody>
                    <a:bodyPr/>
                    <a:lstStyle/>
                    <a:p>
                      <a:pPr algn="ctr">
                        <a:lnSpc>
                          <a:spcPct val="100000"/>
                        </a:lnSpc>
                      </a:pPr>
                      <a:r>
                        <a:rPr lang="en-US" sz="2400" kern="100">
                          <a:effectLst/>
                        </a:rPr>
                        <a:t>133</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当事</a:t>
                      </a:r>
                      <a:r>
                        <a:rPr lang="en-US" sz="2400" kern="100">
                          <a:effectLst/>
                        </a:rPr>
                        <a:t>-</a:t>
                      </a:r>
                      <a:r>
                        <a:rPr lang="ja-JP" sz="2400" kern="100">
                          <a:effectLst/>
                        </a:rPr>
                        <a:t>当時</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109</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227209591"/>
                  </a:ext>
                </a:extLst>
              </a:tr>
              <a:tr h="385634">
                <a:tc>
                  <a:txBody>
                    <a:bodyPr/>
                    <a:lstStyle/>
                    <a:p>
                      <a:pPr algn="ctr">
                        <a:lnSpc>
                          <a:spcPct val="100000"/>
                        </a:lnSpc>
                      </a:pPr>
                      <a:r>
                        <a:rPr lang="en-US" sz="2400" kern="100">
                          <a:effectLst/>
                        </a:rPr>
                        <a:t>138</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協力</a:t>
                      </a:r>
                      <a:r>
                        <a:rPr lang="en-US" sz="2400" kern="100">
                          <a:effectLst/>
                        </a:rPr>
                        <a:t>-</a:t>
                      </a:r>
                      <a:r>
                        <a:rPr lang="ja-JP" sz="2400" kern="100">
                          <a:effectLst/>
                        </a:rPr>
                        <a:t>強力</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108</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369472214"/>
                  </a:ext>
                </a:extLst>
              </a:tr>
              <a:tr h="385634">
                <a:tc>
                  <a:txBody>
                    <a:bodyPr/>
                    <a:lstStyle/>
                    <a:p>
                      <a:pPr algn="ctr">
                        <a:lnSpc>
                          <a:spcPct val="100000"/>
                        </a:lnSpc>
                      </a:pPr>
                      <a:r>
                        <a:rPr lang="en-US" sz="2400" kern="100" dirty="0">
                          <a:effectLst/>
                        </a:rPr>
                        <a:t>139</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以降</a:t>
                      </a:r>
                      <a:r>
                        <a:rPr lang="en-US" sz="2400" kern="100" dirty="0">
                          <a:effectLst/>
                        </a:rPr>
                        <a:t>-</a:t>
                      </a:r>
                      <a:r>
                        <a:rPr lang="ja-JP" sz="2400" kern="100" dirty="0">
                          <a:effectLst/>
                        </a:rPr>
                        <a:t>移行</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107</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535651443"/>
                  </a:ext>
                </a:extLst>
              </a:tr>
              <a:tr h="385634">
                <a:tc>
                  <a:txBody>
                    <a:bodyPr/>
                    <a:lstStyle/>
                    <a:p>
                      <a:pPr algn="ctr">
                        <a:lnSpc>
                          <a:spcPct val="100000"/>
                        </a:lnSpc>
                      </a:pPr>
                      <a:r>
                        <a:rPr lang="en-US" sz="2400" kern="100">
                          <a:effectLst/>
                        </a:rPr>
                        <a:t>142</a:t>
                      </a:r>
                      <a:endParaRPr lang="ja-JP" sz="240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最後</a:t>
                      </a:r>
                      <a:r>
                        <a:rPr lang="en-US" sz="2400" kern="100" dirty="0">
                          <a:effectLst/>
                        </a:rPr>
                        <a:t>-</a:t>
                      </a:r>
                      <a:r>
                        <a:rPr lang="ja-JP" sz="2400" kern="100" dirty="0">
                          <a:effectLst/>
                        </a:rPr>
                        <a:t>最期</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105</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204489083"/>
                  </a:ext>
                </a:extLst>
              </a:tr>
            </a:tbl>
          </a:graphicData>
        </a:graphic>
      </p:graphicFrame>
      <p:graphicFrame>
        <p:nvGraphicFramePr>
          <p:cNvPr id="59" name="表 58">
            <a:extLst>
              <a:ext uri="{FF2B5EF4-FFF2-40B4-BE49-F238E27FC236}">
                <a16:creationId xmlns:a16="http://schemas.microsoft.com/office/drawing/2014/main" id="{CCF7E256-E17F-475B-B5F1-AD5225A813DA}"/>
              </a:ext>
            </a:extLst>
          </p:cNvPr>
          <p:cNvGraphicFramePr>
            <a:graphicFrameLocks noGrp="1"/>
          </p:cNvGraphicFramePr>
          <p:nvPr>
            <p:extLst>
              <p:ext uri="{D42A27DB-BD31-4B8C-83A1-F6EECF244321}">
                <p14:modId xmlns:p14="http://schemas.microsoft.com/office/powerpoint/2010/main" val="3920306205"/>
              </p:ext>
            </p:extLst>
          </p:nvPr>
        </p:nvGraphicFramePr>
        <p:xfrm>
          <a:off x="6053137" y="29203983"/>
          <a:ext cx="5450769" cy="9308660"/>
        </p:xfrm>
        <a:graphic>
          <a:graphicData uri="http://schemas.openxmlformats.org/drawingml/2006/table">
            <a:tbl>
              <a:tblPr firstRow="1" firstCol="1" bandRow="1">
                <a:tableStyleId>{5C22544A-7EE6-4342-B048-85BDC9FD1C3A}</a:tableStyleId>
              </a:tblPr>
              <a:tblGrid>
                <a:gridCol w="1303010">
                  <a:extLst>
                    <a:ext uri="{9D8B030D-6E8A-4147-A177-3AD203B41FA5}">
                      <a16:colId xmlns:a16="http://schemas.microsoft.com/office/drawing/2014/main" val="3894571293"/>
                    </a:ext>
                  </a:extLst>
                </a:gridCol>
                <a:gridCol w="2023823">
                  <a:extLst>
                    <a:ext uri="{9D8B030D-6E8A-4147-A177-3AD203B41FA5}">
                      <a16:colId xmlns:a16="http://schemas.microsoft.com/office/drawing/2014/main" val="3106079197"/>
                    </a:ext>
                  </a:extLst>
                </a:gridCol>
                <a:gridCol w="2123936">
                  <a:extLst>
                    <a:ext uri="{9D8B030D-6E8A-4147-A177-3AD203B41FA5}">
                      <a16:colId xmlns:a16="http://schemas.microsoft.com/office/drawing/2014/main" val="3583957646"/>
                    </a:ext>
                  </a:extLst>
                </a:gridCol>
              </a:tblGrid>
              <a:tr h="194935">
                <a:tc>
                  <a:txBody>
                    <a:bodyPr/>
                    <a:lstStyle/>
                    <a:p>
                      <a:pPr algn="ctr">
                        <a:lnSpc>
                          <a:spcPct val="100000"/>
                        </a:lnSpc>
                      </a:pPr>
                      <a:r>
                        <a:rPr lang="ja-JP" sz="2400" kern="100" dirty="0">
                          <a:effectLst/>
                        </a:rPr>
                        <a:t>順位</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ja-JP" sz="2400" kern="100" dirty="0">
                          <a:effectLst/>
                        </a:rPr>
                        <a:t>組合せ</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ja-JP" sz="2400" kern="100" dirty="0">
                          <a:effectLst/>
                        </a:rPr>
                        <a:t>頻度</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707172044"/>
                  </a:ext>
                </a:extLst>
              </a:tr>
              <a:tr h="194935">
                <a:tc>
                  <a:txBody>
                    <a:bodyPr/>
                    <a:lstStyle/>
                    <a:p>
                      <a:pPr algn="ctr">
                        <a:lnSpc>
                          <a:spcPct val="100000"/>
                        </a:lnSpc>
                      </a:pP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148</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l">
                        <a:lnSpc>
                          <a:spcPct val="100000"/>
                        </a:lnSpc>
                      </a:pP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指示</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支持</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algn="ctr">
                        <a:lnSpc>
                          <a:spcPct val="100000"/>
                        </a:lnSpc>
                      </a:pP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95</a:t>
                      </a:r>
                      <a:endParaRPr 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833621762"/>
                  </a:ext>
                </a:extLst>
              </a:tr>
              <a:tr h="389870">
                <a:tc>
                  <a:txBody>
                    <a:bodyPr/>
                    <a:lstStyle/>
                    <a:p>
                      <a:pPr algn="ctr">
                        <a:lnSpc>
                          <a:spcPct val="100000"/>
                        </a:lnSpc>
                      </a:pPr>
                      <a:r>
                        <a:rPr lang="en-US" sz="2400" kern="100">
                          <a:effectLst/>
                        </a:rPr>
                        <a:t>150</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向上</a:t>
                      </a:r>
                      <a:r>
                        <a:rPr lang="en-US" sz="2400" kern="100" dirty="0">
                          <a:effectLst/>
                        </a:rPr>
                        <a:t>-</a:t>
                      </a:r>
                      <a:r>
                        <a:rPr lang="ja-JP" sz="2400" kern="100" dirty="0">
                          <a:effectLst/>
                        </a:rPr>
                        <a:t>工場</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a:effectLst/>
                        </a:rPr>
                        <a:t>95</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857303473"/>
                  </a:ext>
                </a:extLst>
              </a:tr>
              <a:tr h="389870">
                <a:tc>
                  <a:txBody>
                    <a:bodyPr/>
                    <a:lstStyle/>
                    <a:p>
                      <a:pPr algn="ctr">
                        <a:lnSpc>
                          <a:spcPct val="100000"/>
                        </a:lnSpc>
                      </a:pPr>
                      <a:r>
                        <a:rPr lang="en-US" sz="2400" kern="100">
                          <a:effectLst/>
                        </a:rPr>
                        <a:t>156</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一体</a:t>
                      </a:r>
                      <a:r>
                        <a:rPr lang="en-US" sz="2400" kern="100" dirty="0">
                          <a:effectLst/>
                        </a:rPr>
                        <a:t>-</a:t>
                      </a:r>
                      <a:r>
                        <a:rPr lang="ja-JP" sz="2400" kern="100" dirty="0">
                          <a:effectLst/>
                        </a:rPr>
                        <a:t>一帯</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a:effectLst/>
                        </a:rPr>
                        <a:t>90</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434522970"/>
                  </a:ext>
                </a:extLst>
              </a:tr>
              <a:tr h="389870">
                <a:tc>
                  <a:txBody>
                    <a:bodyPr/>
                    <a:lstStyle/>
                    <a:p>
                      <a:pPr algn="ctr">
                        <a:lnSpc>
                          <a:spcPct val="100000"/>
                        </a:lnSpc>
                      </a:pPr>
                      <a:r>
                        <a:rPr lang="en-US" sz="2400" kern="100">
                          <a:effectLst/>
                        </a:rPr>
                        <a:t>160</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感心</a:t>
                      </a:r>
                      <a:r>
                        <a:rPr lang="en-US" sz="2400" kern="100" dirty="0">
                          <a:effectLst/>
                        </a:rPr>
                        <a:t>-</a:t>
                      </a:r>
                      <a:r>
                        <a:rPr lang="ja-JP" sz="2400" kern="100" dirty="0">
                          <a:effectLst/>
                        </a:rPr>
                        <a:t>関心</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a:effectLst/>
                        </a:rPr>
                        <a:t>86</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801996688"/>
                  </a:ext>
                </a:extLst>
              </a:tr>
              <a:tr h="389870">
                <a:tc>
                  <a:txBody>
                    <a:bodyPr/>
                    <a:lstStyle/>
                    <a:p>
                      <a:pPr algn="ctr">
                        <a:lnSpc>
                          <a:spcPct val="100000"/>
                        </a:lnSpc>
                      </a:pPr>
                      <a:r>
                        <a:rPr lang="en-US" sz="2400" kern="100">
                          <a:effectLst/>
                        </a:rPr>
                        <a:t>162</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動揺</a:t>
                      </a:r>
                      <a:r>
                        <a:rPr lang="en-US" sz="2400" kern="100" dirty="0">
                          <a:effectLst/>
                        </a:rPr>
                        <a:t>-</a:t>
                      </a:r>
                      <a:r>
                        <a:rPr lang="ja-JP" sz="2400" kern="100" dirty="0">
                          <a:effectLst/>
                        </a:rPr>
                        <a:t>同様</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a:effectLst/>
                        </a:rPr>
                        <a:t>83</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431281031"/>
                  </a:ext>
                </a:extLst>
              </a:tr>
              <a:tr h="389870">
                <a:tc>
                  <a:txBody>
                    <a:bodyPr/>
                    <a:lstStyle/>
                    <a:p>
                      <a:pPr algn="ctr">
                        <a:lnSpc>
                          <a:spcPct val="100000"/>
                        </a:lnSpc>
                      </a:pPr>
                      <a:r>
                        <a:rPr lang="en-US" sz="2400" kern="100">
                          <a:effectLst/>
                        </a:rPr>
                        <a:t>163</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生涯</a:t>
                      </a:r>
                      <a:r>
                        <a:rPr lang="en-US" sz="2400" kern="100">
                          <a:effectLst/>
                        </a:rPr>
                        <a:t>-</a:t>
                      </a:r>
                      <a:r>
                        <a:rPr lang="ja-JP" sz="2400" kern="100">
                          <a:effectLst/>
                        </a:rPr>
                        <a:t>障害</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83</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621000740"/>
                  </a:ext>
                </a:extLst>
              </a:tr>
              <a:tr h="389870">
                <a:tc>
                  <a:txBody>
                    <a:bodyPr/>
                    <a:lstStyle/>
                    <a:p>
                      <a:pPr algn="ctr">
                        <a:lnSpc>
                          <a:spcPct val="100000"/>
                        </a:lnSpc>
                      </a:pPr>
                      <a:r>
                        <a:rPr lang="en-US" sz="2400" kern="100">
                          <a:effectLst/>
                        </a:rPr>
                        <a:t>175</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地震</a:t>
                      </a:r>
                      <a:r>
                        <a:rPr lang="en-US" sz="2400" kern="100" dirty="0">
                          <a:effectLst/>
                        </a:rPr>
                        <a:t>-</a:t>
                      </a:r>
                      <a:r>
                        <a:rPr lang="ja-JP" sz="2400" kern="100" dirty="0">
                          <a:effectLst/>
                        </a:rPr>
                        <a:t>自身</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77</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941095681"/>
                  </a:ext>
                </a:extLst>
              </a:tr>
              <a:tr h="389870">
                <a:tc>
                  <a:txBody>
                    <a:bodyPr/>
                    <a:lstStyle/>
                    <a:p>
                      <a:pPr algn="ctr">
                        <a:lnSpc>
                          <a:spcPct val="100000"/>
                        </a:lnSpc>
                      </a:pPr>
                      <a:r>
                        <a:rPr lang="en-US" sz="2400" kern="100">
                          <a:effectLst/>
                        </a:rPr>
                        <a:t>187</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時間</a:t>
                      </a:r>
                      <a:r>
                        <a:rPr lang="en-US" sz="2400" kern="100" dirty="0">
                          <a:effectLst/>
                        </a:rPr>
                        <a:t>-</a:t>
                      </a:r>
                      <a:r>
                        <a:rPr lang="ja-JP" sz="2400" kern="100" dirty="0">
                          <a:effectLst/>
                        </a:rPr>
                        <a:t>次官</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73</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128722512"/>
                  </a:ext>
                </a:extLst>
              </a:tr>
              <a:tr h="389870">
                <a:tc>
                  <a:txBody>
                    <a:bodyPr/>
                    <a:lstStyle/>
                    <a:p>
                      <a:pPr algn="ctr">
                        <a:lnSpc>
                          <a:spcPct val="100000"/>
                        </a:lnSpc>
                      </a:pPr>
                      <a:r>
                        <a:rPr lang="en-US" sz="2400" kern="100">
                          <a:effectLst/>
                        </a:rPr>
                        <a:t>198</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好意</a:t>
                      </a:r>
                      <a:r>
                        <a:rPr lang="en-US" sz="2400" kern="100">
                          <a:effectLst/>
                        </a:rPr>
                        <a:t>-</a:t>
                      </a:r>
                      <a:r>
                        <a:rPr lang="ja-JP" sz="2400" kern="100">
                          <a:effectLst/>
                        </a:rPr>
                        <a:t>行為</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a:effectLst/>
                        </a:rPr>
                        <a:t>70</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230457638"/>
                  </a:ext>
                </a:extLst>
              </a:tr>
              <a:tr h="389870">
                <a:tc>
                  <a:txBody>
                    <a:bodyPr/>
                    <a:lstStyle/>
                    <a:p>
                      <a:pPr algn="ctr">
                        <a:lnSpc>
                          <a:spcPct val="100000"/>
                        </a:lnSpc>
                      </a:pPr>
                      <a:r>
                        <a:rPr lang="en-US" sz="2400" kern="100">
                          <a:effectLst/>
                        </a:rPr>
                        <a:t>201</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指摘</a:t>
                      </a:r>
                      <a:r>
                        <a:rPr lang="en-US" sz="2400" kern="100" dirty="0">
                          <a:effectLst/>
                        </a:rPr>
                        <a:t>-</a:t>
                      </a:r>
                      <a:r>
                        <a:rPr lang="ja-JP" sz="2400" kern="100" dirty="0">
                          <a:effectLst/>
                        </a:rPr>
                        <a:t>私的</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68</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60309998"/>
                  </a:ext>
                </a:extLst>
              </a:tr>
              <a:tr h="389870">
                <a:tc>
                  <a:txBody>
                    <a:bodyPr/>
                    <a:lstStyle/>
                    <a:p>
                      <a:pPr algn="ctr">
                        <a:lnSpc>
                          <a:spcPct val="100000"/>
                        </a:lnSpc>
                      </a:pPr>
                      <a:r>
                        <a:rPr lang="en-US" sz="2400" kern="100">
                          <a:effectLst/>
                        </a:rPr>
                        <a:t>209</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一所</a:t>
                      </a:r>
                      <a:r>
                        <a:rPr lang="en-US" sz="2400" kern="100" dirty="0">
                          <a:effectLst/>
                        </a:rPr>
                        <a:t>-</a:t>
                      </a:r>
                      <a:r>
                        <a:rPr lang="ja-JP" sz="2400" kern="100" dirty="0">
                          <a:effectLst/>
                        </a:rPr>
                        <a:t>一緒</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a:effectLst/>
                        </a:rPr>
                        <a:t>65</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837872513"/>
                  </a:ext>
                </a:extLst>
              </a:tr>
              <a:tr h="389870">
                <a:tc>
                  <a:txBody>
                    <a:bodyPr/>
                    <a:lstStyle/>
                    <a:p>
                      <a:pPr algn="ctr">
                        <a:lnSpc>
                          <a:spcPct val="100000"/>
                        </a:lnSpc>
                      </a:pPr>
                      <a:r>
                        <a:rPr lang="en-US" sz="2400" kern="100">
                          <a:effectLst/>
                        </a:rPr>
                        <a:t>213</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医師</a:t>
                      </a:r>
                      <a:r>
                        <a:rPr lang="en-US" sz="2400" kern="100">
                          <a:effectLst/>
                        </a:rPr>
                        <a:t>-</a:t>
                      </a:r>
                      <a:r>
                        <a:rPr lang="ja-JP" sz="2400" kern="100">
                          <a:effectLst/>
                        </a:rPr>
                        <a:t>意志</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64</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4065921715"/>
                  </a:ext>
                </a:extLst>
              </a:tr>
              <a:tr h="389870">
                <a:tc>
                  <a:txBody>
                    <a:bodyPr/>
                    <a:lstStyle/>
                    <a:p>
                      <a:pPr algn="ctr">
                        <a:lnSpc>
                          <a:spcPct val="100000"/>
                        </a:lnSpc>
                      </a:pPr>
                      <a:r>
                        <a:rPr lang="en-US" sz="2400" kern="100">
                          <a:effectLst/>
                        </a:rPr>
                        <a:t>215</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上体</a:t>
                      </a:r>
                      <a:r>
                        <a:rPr lang="en-US" sz="2400" kern="100" dirty="0">
                          <a:effectLst/>
                        </a:rPr>
                        <a:t>-</a:t>
                      </a:r>
                      <a:r>
                        <a:rPr lang="ja-JP" sz="2400" kern="100" dirty="0">
                          <a:effectLst/>
                        </a:rPr>
                        <a:t>状態</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63</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069051235"/>
                  </a:ext>
                </a:extLst>
              </a:tr>
              <a:tr h="389870">
                <a:tc>
                  <a:txBody>
                    <a:bodyPr/>
                    <a:lstStyle/>
                    <a:p>
                      <a:pPr algn="ctr">
                        <a:lnSpc>
                          <a:spcPct val="100000"/>
                        </a:lnSpc>
                      </a:pPr>
                      <a:r>
                        <a:rPr lang="en-US" sz="2400" kern="100">
                          <a:effectLst/>
                        </a:rPr>
                        <a:t>216</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週刊</a:t>
                      </a:r>
                      <a:r>
                        <a:rPr lang="en-US" sz="2400" kern="100" dirty="0">
                          <a:effectLst/>
                        </a:rPr>
                        <a:t>-</a:t>
                      </a:r>
                      <a:r>
                        <a:rPr lang="ja-JP" sz="2400" kern="100" dirty="0">
                          <a:effectLst/>
                        </a:rPr>
                        <a:t>週間</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a:effectLst/>
                        </a:rPr>
                        <a:t>63</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582860174"/>
                  </a:ext>
                </a:extLst>
              </a:tr>
              <a:tr h="389870">
                <a:tc>
                  <a:txBody>
                    <a:bodyPr/>
                    <a:lstStyle/>
                    <a:p>
                      <a:pPr algn="ctr">
                        <a:lnSpc>
                          <a:spcPct val="100000"/>
                        </a:lnSpc>
                      </a:pPr>
                      <a:r>
                        <a:rPr lang="en-US" sz="2400" kern="100">
                          <a:effectLst/>
                        </a:rPr>
                        <a:t>217</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人口</a:t>
                      </a:r>
                      <a:r>
                        <a:rPr lang="en-US" sz="2400" kern="100">
                          <a:effectLst/>
                        </a:rPr>
                        <a:t>-</a:t>
                      </a:r>
                      <a:r>
                        <a:rPr lang="ja-JP" sz="2400" kern="100">
                          <a:effectLst/>
                        </a:rPr>
                        <a:t>人工</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63</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29758628"/>
                  </a:ext>
                </a:extLst>
              </a:tr>
              <a:tr h="389870">
                <a:tc>
                  <a:txBody>
                    <a:bodyPr/>
                    <a:lstStyle/>
                    <a:p>
                      <a:pPr algn="ctr">
                        <a:lnSpc>
                          <a:spcPct val="100000"/>
                        </a:lnSpc>
                      </a:pPr>
                      <a:r>
                        <a:rPr lang="en-US" sz="2400" kern="100">
                          <a:effectLst/>
                        </a:rPr>
                        <a:t>219</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dirty="0">
                          <a:effectLst/>
                        </a:rPr>
                        <a:t>上京</a:t>
                      </a:r>
                      <a:r>
                        <a:rPr lang="en-US" sz="2400" kern="100" dirty="0">
                          <a:effectLst/>
                        </a:rPr>
                        <a:t>-</a:t>
                      </a:r>
                      <a:r>
                        <a:rPr lang="ja-JP" sz="2400" kern="100" dirty="0">
                          <a:effectLst/>
                        </a:rPr>
                        <a:t>状況</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62</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770658938"/>
                  </a:ext>
                </a:extLst>
              </a:tr>
              <a:tr h="389870">
                <a:tc>
                  <a:txBody>
                    <a:bodyPr/>
                    <a:lstStyle/>
                    <a:p>
                      <a:pPr algn="ctr">
                        <a:lnSpc>
                          <a:spcPct val="100000"/>
                        </a:lnSpc>
                      </a:pPr>
                      <a:r>
                        <a:rPr lang="en-US" sz="2400" kern="100">
                          <a:effectLst/>
                        </a:rPr>
                        <a:t>231</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効果</a:t>
                      </a:r>
                      <a:r>
                        <a:rPr lang="en-US" sz="2400" kern="100">
                          <a:effectLst/>
                        </a:rPr>
                        <a:t>-</a:t>
                      </a:r>
                      <a:r>
                        <a:rPr lang="ja-JP" sz="2400" kern="100">
                          <a:effectLst/>
                        </a:rPr>
                        <a:t>高価</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59</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403126284"/>
                  </a:ext>
                </a:extLst>
              </a:tr>
              <a:tr h="389870">
                <a:tc>
                  <a:txBody>
                    <a:bodyPr/>
                    <a:lstStyle/>
                    <a:p>
                      <a:pPr algn="ctr">
                        <a:lnSpc>
                          <a:spcPct val="100000"/>
                        </a:lnSpc>
                      </a:pPr>
                      <a:r>
                        <a:rPr lang="en-US" sz="2400" kern="100">
                          <a:effectLst/>
                        </a:rPr>
                        <a:t>237</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史料</a:t>
                      </a:r>
                      <a:r>
                        <a:rPr lang="en-US" sz="2400" kern="100">
                          <a:effectLst/>
                        </a:rPr>
                        <a:t>-</a:t>
                      </a:r>
                      <a:r>
                        <a:rPr lang="ja-JP" sz="2400" kern="100">
                          <a:effectLst/>
                        </a:rPr>
                        <a:t>資料</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57</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322158801"/>
                  </a:ext>
                </a:extLst>
              </a:tr>
              <a:tr h="389870">
                <a:tc>
                  <a:txBody>
                    <a:bodyPr/>
                    <a:lstStyle/>
                    <a:p>
                      <a:pPr algn="ctr">
                        <a:lnSpc>
                          <a:spcPct val="100000"/>
                        </a:lnSpc>
                      </a:pPr>
                      <a:r>
                        <a:rPr lang="en-US" sz="2400" kern="100">
                          <a:effectLst/>
                        </a:rPr>
                        <a:t>243</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先頭</a:t>
                      </a:r>
                      <a:r>
                        <a:rPr lang="en-US" sz="2400" kern="100">
                          <a:effectLst/>
                        </a:rPr>
                        <a:t>-</a:t>
                      </a:r>
                      <a:r>
                        <a:rPr lang="ja-JP" sz="2400" kern="100">
                          <a:effectLst/>
                        </a:rPr>
                        <a:t>戦闘</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54</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233030700"/>
                  </a:ext>
                </a:extLst>
              </a:tr>
              <a:tr h="389870">
                <a:tc>
                  <a:txBody>
                    <a:bodyPr/>
                    <a:lstStyle/>
                    <a:p>
                      <a:pPr algn="ctr">
                        <a:lnSpc>
                          <a:spcPct val="100000"/>
                        </a:lnSpc>
                      </a:pPr>
                      <a:r>
                        <a:rPr lang="en-US" sz="2400" kern="100">
                          <a:effectLst/>
                        </a:rPr>
                        <a:t>256</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保証</a:t>
                      </a:r>
                      <a:r>
                        <a:rPr lang="en-US" sz="2400" kern="100">
                          <a:effectLst/>
                        </a:rPr>
                        <a:t>-</a:t>
                      </a:r>
                      <a:r>
                        <a:rPr lang="ja-JP" sz="2400" kern="100">
                          <a:effectLst/>
                        </a:rPr>
                        <a:t>保障</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51</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663067989"/>
                  </a:ext>
                </a:extLst>
              </a:tr>
              <a:tr h="389870">
                <a:tc>
                  <a:txBody>
                    <a:bodyPr/>
                    <a:lstStyle/>
                    <a:p>
                      <a:pPr algn="ctr">
                        <a:lnSpc>
                          <a:spcPct val="100000"/>
                        </a:lnSpc>
                      </a:pPr>
                      <a:r>
                        <a:rPr lang="en-US" sz="2400" kern="100">
                          <a:effectLst/>
                        </a:rPr>
                        <a:t>258</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解放</a:t>
                      </a:r>
                      <a:r>
                        <a:rPr lang="en-US" sz="2400" kern="100">
                          <a:effectLst/>
                        </a:rPr>
                        <a:t>-</a:t>
                      </a:r>
                      <a:r>
                        <a:rPr lang="ja-JP" sz="2400" kern="100">
                          <a:effectLst/>
                        </a:rPr>
                        <a:t>開放</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51</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973897621"/>
                  </a:ext>
                </a:extLst>
              </a:tr>
              <a:tr h="389870">
                <a:tc>
                  <a:txBody>
                    <a:bodyPr/>
                    <a:lstStyle/>
                    <a:p>
                      <a:pPr algn="ctr">
                        <a:lnSpc>
                          <a:spcPct val="100000"/>
                        </a:lnSpc>
                      </a:pPr>
                      <a:r>
                        <a:rPr lang="en-US" sz="2400" kern="100">
                          <a:effectLst/>
                        </a:rPr>
                        <a:t>262</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最近</a:t>
                      </a:r>
                      <a:r>
                        <a:rPr lang="en-US" sz="2400" kern="100">
                          <a:effectLst/>
                        </a:rPr>
                        <a:t>-</a:t>
                      </a:r>
                      <a:r>
                        <a:rPr lang="ja-JP" sz="2400" kern="100">
                          <a:effectLst/>
                        </a:rPr>
                        <a:t>細菌</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50</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175480254"/>
                  </a:ext>
                </a:extLst>
              </a:tr>
              <a:tr h="389870">
                <a:tc>
                  <a:txBody>
                    <a:bodyPr/>
                    <a:lstStyle/>
                    <a:p>
                      <a:pPr algn="ctr">
                        <a:lnSpc>
                          <a:spcPct val="100000"/>
                        </a:lnSpc>
                      </a:pPr>
                      <a:r>
                        <a:rPr lang="en-US" sz="2400" kern="100">
                          <a:effectLst/>
                        </a:rPr>
                        <a:t>264</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lnSpc>
                          <a:spcPct val="100000"/>
                        </a:lnSpc>
                      </a:pPr>
                      <a:r>
                        <a:rPr lang="ja-JP" sz="2400" kern="100">
                          <a:effectLst/>
                        </a:rPr>
                        <a:t>意志</a:t>
                      </a:r>
                      <a:r>
                        <a:rPr lang="en-US" sz="2400" kern="100">
                          <a:effectLst/>
                        </a:rPr>
                        <a:t>-</a:t>
                      </a:r>
                      <a:r>
                        <a:rPr lang="ja-JP" sz="2400" kern="100">
                          <a:effectLst/>
                        </a:rPr>
                        <a:t>意思</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ct val="100000"/>
                        </a:lnSpc>
                      </a:pPr>
                      <a:r>
                        <a:rPr lang="en-US" sz="2400" kern="100" dirty="0">
                          <a:effectLst/>
                        </a:rPr>
                        <a:t>50</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44449530"/>
                  </a:ext>
                </a:extLst>
              </a:tr>
            </a:tbl>
          </a:graphicData>
        </a:graphic>
      </p:graphicFrame>
      <p:sp>
        <p:nvSpPr>
          <p:cNvPr id="73" name="テキスト ボックス 72">
            <a:extLst>
              <a:ext uri="{FF2B5EF4-FFF2-40B4-BE49-F238E27FC236}">
                <a16:creationId xmlns:a16="http://schemas.microsoft.com/office/drawing/2014/main" id="{3ED7BBC3-5DA7-43C4-918D-463D2DF92D5F}"/>
              </a:ext>
            </a:extLst>
          </p:cNvPr>
          <p:cNvSpPr txBox="1"/>
          <p:nvPr/>
        </p:nvSpPr>
        <p:spPr>
          <a:xfrm>
            <a:off x="564037" y="27524738"/>
            <a:ext cx="5997163" cy="769441"/>
          </a:xfrm>
          <a:prstGeom prst="rect">
            <a:avLst/>
          </a:prstGeom>
          <a:solidFill>
            <a:schemeClr val="accent2">
              <a:lumMod val="40000"/>
              <a:lumOff val="60000"/>
            </a:schemeClr>
          </a:solidFill>
        </p:spPr>
        <p:txBody>
          <a:bodyPr wrap="square">
            <a:spAutoFit/>
          </a:bodyPr>
          <a:lstStyle/>
          <a:p>
            <a:r>
              <a:rPr lang="ja-JP" altLang="en-US" sz="4400" dirty="0">
                <a:solidFill>
                  <a:srgbClr val="002060"/>
                </a:solidFill>
              </a:rPr>
              <a:t>出現頻度の多い同音語</a:t>
            </a:r>
          </a:p>
        </p:txBody>
      </p:sp>
      <p:sp>
        <p:nvSpPr>
          <p:cNvPr id="64" name="テキスト ボックス 63">
            <a:extLst>
              <a:ext uri="{FF2B5EF4-FFF2-40B4-BE49-F238E27FC236}">
                <a16:creationId xmlns:a16="http://schemas.microsoft.com/office/drawing/2014/main" id="{03ACD295-3C85-4D53-9694-485EF3EB4882}"/>
              </a:ext>
            </a:extLst>
          </p:cNvPr>
          <p:cNvSpPr txBox="1"/>
          <p:nvPr/>
        </p:nvSpPr>
        <p:spPr>
          <a:xfrm>
            <a:off x="11863015" y="38061703"/>
            <a:ext cx="7992888" cy="707886"/>
          </a:xfrm>
          <a:prstGeom prst="rect">
            <a:avLst/>
          </a:prstGeom>
          <a:noFill/>
        </p:spPr>
        <p:txBody>
          <a:bodyPr wrap="square" rtlCol="0">
            <a:spAutoFit/>
          </a:bodyPr>
          <a:lstStyle/>
          <a:p>
            <a:pPr marL="457200" indent="-457200">
              <a:buFont typeface="Wingdings" panose="05000000000000000000" pitchFamily="2" charset="2"/>
              <a:buChar char="Ø"/>
            </a:pPr>
            <a:r>
              <a:rPr kumimoji="1" lang="ja-JP" altLang="en-US" sz="2000" dirty="0">
                <a:solidFill>
                  <a:srgbClr val="002060"/>
                </a:solidFill>
              </a:rPr>
              <a:t>少なくとも約</a:t>
            </a:r>
            <a:r>
              <a:rPr kumimoji="1" lang="en-US" altLang="ja-JP" sz="2000" dirty="0">
                <a:solidFill>
                  <a:srgbClr val="002060"/>
                </a:solidFill>
              </a:rPr>
              <a:t>6</a:t>
            </a:r>
            <a:r>
              <a:rPr kumimoji="1" lang="ja-JP" altLang="en-US" sz="2000" dirty="0">
                <a:solidFill>
                  <a:srgbClr val="002060"/>
                </a:solidFill>
              </a:rPr>
              <a:t>割のサンプルに同音二字漢語の同音異義語が現れる。</a:t>
            </a:r>
            <a:endParaRPr kumimoji="1" lang="en-US" altLang="ja-JP" sz="2000" dirty="0">
              <a:solidFill>
                <a:srgbClr val="002060"/>
              </a:solidFill>
            </a:endParaRPr>
          </a:p>
          <a:p>
            <a:pPr marL="457200" indent="-457200">
              <a:buFont typeface="Wingdings" panose="05000000000000000000" pitchFamily="2" charset="2"/>
              <a:buChar char="Ø"/>
            </a:pPr>
            <a:r>
              <a:rPr kumimoji="1" lang="ja-JP" altLang="en-US" sz="2000" dirty="0">
                <a:solidFill>
                  <a:srgbClr val="002060"/>
                </a:solidFill>
              </a:rPr>
              <a:t>長さが</a:t>
            </a:r>
            <a:r>
              <a:rPr kumimoji="1" lang="en-US" altLang="ja-JP" sz="2000" dirty="0">
                <a:solidFill>
                  <a:srgbClr val="002060"/>
                </a:solidFill>
              </a:rPr>
              <a:t>6</a:t>
            </a:r>
            <a:r>
              <a:rPr kumimoji="1" lang="ja-JP" altLang="en-US" sz="2000" dirty="0">
                <a:solidFill>
                  <a:srgbClr val="002060"/>
                </a:solidFill>
              </a:rPr>
              <a:t>以上は語彙素の表記がひらがなであるもの。</a:t>
            </a:r>
          </a:p>
        </p:txBody>
      </p:sp>
      <p:sp>
        <p:nvSpPr>
          <p:cNvPr id="79" name="テキスト ボックス 78">
            <a:extLst>
              <a:ext uri="{FF2B5EF4-FFF2-40B4-BE49-F238E27FC236}">
                <a16:creationId xmlns:a16="http://schemas.microsoft.com/office/drawing/2014/main" id="{17260DB4-510E-4AD2-B62D-68E2EA22D2AA}"/>
              </a:ext>
            </a:extLst>
          </p:cNvPr>
          <p:cNvSpPr txBox="1"/>
          <p:nvPr/>
        </p:nvSpPr>
        <p:spPr>
          <a:xfrm>
            <a:off x="20558038" y="38123829"/>
            <a:ext cx="8883216" cy="707886"/>
          </a:xfrm>
          <a:prstGeom prst="rect">
            <a:avLst/>
          </a:prstGeom>
          <a:noFill/>
        </p:spPr>
        <p:txBody>
          <a:bodyPr wrap="square" rtlCol="0">
            <a:spAutoFit/>
          </a:bodyPr>
          <a:lstStyle/>
          <a:p>
            <a:pPr marL="457200" indent="-457200">
              <a:buFont typeface="Wingdings" panose="05000000000000000000" pitchFamily="2" charset="2"/>
              <a:buChar char="Ø"/>
            </a:pPr>
            <a:r>
              <a:rPr kumimoji="1" lang="ja-JP" altLang="en-US" sz="2000" dirty="0">
                <a:solidFill>
                  <a:srgbClr val="002060"/>
                </a:solidFill>
              </a:rPr>
              <a:t>同一サンプル中に現れる同音語の二字漢語数は，全体の約</a:t>
            </a:r>
            <a:r>
              <a:rPr kumimoji="1" lang="en-US" altLang="ja-JP" sz="2000" dirty="0">
                <a:solidFill>
                  <a:srgbClr val="002060"/>
                </a:solidFill>
              </a:rPr>
              <a:t>0.97</a:t>
            </a:r>
            <a:r>
              <a:rPr kumimoji="1" lang="ja-JP" altLang="en-US" sz="2000" dirty="0">
                <a:solidFill>
                  <a:srgbClr val="002060"/>
                </a:solidFill>
              </a:rPr>
              <a:t>％。</a:t>
            </a:r>
            <a:endParaRPr kumimoji="1" lang="en-US" altLang="ja-JP" sz="2000" dirty="0">
              <a:solidFill>
                <a:srgbClr val="002060"/>
              </a:solidFill>
            </a:endParaRPr>
          </a:p>
          <a:p>
            <a:pPr marL="457200" indent="-457200">
              <a:buFont typeface="Wingdings" panose="05000000000000000000" pitchFamily="2" charset="2"/>
              <a:buChar char="Ø"/>
            </a:pPr>
            <a:r>
              <a:rPr kumimoji="1" lang="ja-JP" altLang="en-US" sz="2000" dirty="0">
                <a:solidFill>
                  <a:srgbClr val="002060"/>
                </a:solidFill>
              </a:rPr>
              <a:t>一字漢語では，約</a:t>
            </a:r>
            <a:r>
              <a:rPr kumimoji="1" lang="en-US" altLang="ja-JP" sz="2000" dirty="0">
                <a:solidFill>
                  <a:srgbClr val="002060"/>
                </a:solidFill>
              </a:rPr>
              <a:t>16.7</a:t>
            </a:r>
            <a:r>
              <a:rPr kumimoji="1" lang="ja-JP" altLang="en-US" sz="2000" dirty="0">
                <a:solidFill>
                  <a:srgbClr val="002060"/>
                </a:solidFill>
              </a:rPr>
              <a:t>％になる。</a:t>
            </a:r>
          </a:p>
        </p:txBody>
      </p:sp>
      <p:sp>
        <p:nvSpPr>
          <p:cNvPr id="80" name="テキスト ボックス 79">
            <a:extLst>
              <a:ext uri="{FF2B5EF4-FFF2-40B4-BE49-F238E27FC236}">
                <a16:creationId xmlns:a16="http://schemas.microsoft.com/office/drawing/2014/main" id="{A85C6CFD-26C0-460A-9758-06B457832342}"/>
              </a:ext>
            </a:extLst>
          </p:cNvPr>
          <p:cNvSpPr txBox="1"/>
          <p:nvPr/>
        </p:nvSpPr>
        <p:spPr>
          <a:xfrm>
            <a:off x="11896500" y="32009146"/>
            <a:ext cx="8425681" cy="461665"/>
          </a:xfrm>
          <a:prstGeom prst="rect">
            <a:avLst/>
          </a:prstGeom>
          <a:noFill/>
        </p:spPr>
        <p:txBody>
          <a:bodyPr wrap="square" rtlCol="0">
            <a:spAutoFit/>
          </a:bodyPr>
          <a:lstStyle/>
          <a:p>
            <a:pPr algn="ctr"/>
            <a:r>
              <a:rPr kumimoji="1" lang="ja-JP" altLang="en-US" sz="2400" dirty="0">
                <a:solidFill>
                  <a:srgbClr val="002060"/>
                </a:solidFill>
              </a:rPr>
              <a:t>表</a:t>
            </a:r>
            <a:r>
              <a:rPr kumimoji="1" lang="en-US" altLang="ja-JP" sz="2400" dirty="0">
                <a:solidFill>
                  <a:srgbClr val="002060"/>
                </a:solidFill>
              </a:rPr>
              <a:t>3</a:t>
            </a:r>
            <a:r>
              <a:rPr kumimoji="1" lang="ja-JP" altLang="en-US" sz="2400" dirty="0">
                <a:solidFill>
                  <a:srgbClr val="002060"/>
                </a:solidFill>
              </a:rPr>
              <a:t>　サンプルにおける語の長さと同音語の組数（サンプル数）</a:t>
            </a:r>
          </a:p>
        </p:txBody>
      </p:sp>
      <p:sp>
        <p:nvSpPr>
          <p:cNvPr id="65" name="楕円 64">
            <a:extLst>
              <a:ext uri="{FF2B5EF4-FFF2-40B4-BE49-F238E27FC236}">
                <a16:creationId xmlns:a16="http://schemas.microsoft.com/office/drawing/2014/main" id="{6041B5C9-5F79-4FAB-A574-716AA0FBC4F3}"/>
              </a:ext>
            </a:extLst>
          </p:cNvPr>
          <p:cNvSpPr/>
          <p:nvPr/>
        </p:nvSpPr>
        <p:spPr>
          <a:xfrm>
            <a:off x="13727161" y="34009087"/>
            <a:ext cx="970372" cy="504056"/>
          </a:xfrm>
          <a:prstGeom prst="ellipse">
            <a:avLst/>
          </a:prstGeom>
          <a:noFill/>
          <a:ln w="3492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1" name="テキスト ボックス 80">
            <a:extLst>
              <a:ext uri="{FF2B5EF4-FFF2-40B4-BE49-F238E27FC236}">
                <a16:creationId xmlns:a16="http://schemas.microsoft.com/office/drawing/2014/main" id="{39F9A105-A7F2-40C8-85BA-83D8E0C39345}"/>
              </a:ext>
            </a:extLst>
          </p:cNvPr>
          <p:cNvSpPr txBox="1"/>
          <p:nvPr/>
        </p:nvSpPr>
        <p:spPr>
          <a:xfrm>
            <a:off x="20748770" y="32021287"/>
            <a:ext cx="8425681" cy="461665"/>
          </a:xfrm>
          <a:prstGeom prst="rect">
            <a:avLst/>
          </a:prstGeom>
          <a:noFill/>
        </p:spPr>
        <p:txBody>
          <a:bodyPr wrap="square" rtlCol="0">
            <a:spAutoFit/>
          </a:bodyPr>
          <a:lstStyle/>
          <a:p>
            <a:pPr algn="ctr"/>
            <a:r>
              <a:rPr kumimoji="1" lang="ja-JP" altLang="en-US" sz="2400" dirty="0">
                <a:solidFill>
                  <a:srgbClr val="002060"/>
                </a:solidFill>
              </a:rPr>
              <a:t>表</a:t>
            </a:r>
            <a:r>
              <a:rPr kumimoji="1" lang="en-US" altLang="ja-JP" sz="2400" dirty="0">
                <a:solidFill>
                  <a:srgbClr val="002060"/>
                </a:solidFill>
              </a:rPr>
              <a:t>4</a:t>
            </a:r>
            <a:r>
              <a:rPr kumimoji="1" lang="ja-JP" altLang="en-US" sz="2400" dirty="0">
                <a:solidFill>
                  <a:srgbClr val="002060"/>
                </a:solidFill>
              </a:rPr>
              <a:t>　サンプルにおける語の長さと同音語の組数（語数）</a:t>
            </a:r>
          </a:p>
        </p:txBody>
      </p:sp>
      <p:graphicFrame>
        <p:nvGraphicFramePr>
          <p:cNvPr id="45" name="グラフ 44">
            <a:extLst>
              <a:ext uri="{FF2B5EF4-FFF2-40B4-BE49-F238E27FC236}">
                <a16:creationId xmlns:a16="http://schemas.microsoft.com/office/drawing/2014/main" id="{1753EB51-89BF-4E7D-B342-1419B9CA019D}"/>
              </a:ext>
            </a:extLst>
          </p:cNvPr>
          <p:cNvGraphicFramePr>
            <a:graphicFrameLocks/>
          </p:cNvGraphicFramePr>
          <p:nvPr>
            <p:extLst>
              <p:ext uri="{D42A27DB-BD31-4B8C-83A1-F6EECF244321}">
                <p14:modId xmlns:p14="http://schemas.microsoft.com/office/powerpoint/2010/main" val="4069254888"/>
              </p:ext>
            </p:extLst>
          </p:nvPr>
        </p:nvGraphicFramePr>
        <p:xfrm>
          <a:off x="765578" y="20087103"/>
          <a:ext cx="12209113" cy="6105611"/>
        </p:xfrm>
        <a:graphic>
          <a:graphicData uri="http://schemas.openxmlformats.org/drawingml/2006/chart">
            <c:chart xmlns:c="http://schemas.openxmlformats.org/drawingml/2006/chart" xmlns:r="http://schemas.openxmlformats.org/officeDocument/2006/relationships" r:id="rId4"/>
          </a:graphicData>
        </a:graphic>
      </p:graphicFrame>
      <p:sp>
        <p:nvSpPr>
          <p:cNvPr id="2" name="テキスト ボックス 1">
            <a:extLst>
              <a:ext uri="{FF2B5EF4-FFF2-40B4-BE49-F238E27FC236}">
                <a16:creationId xmlns:a16="http://schemas.microsoft.com/office/drawing/2014/main" id="{FD9EE899-A2E6-47E0-8371-AC26F7AD3558}"/>
              </a:ext>
            </a:extLst>
          </p:cNvPr>
          <p:cNvSpPr txBox="1"/>
          <p:nvPr/>
        </p:nvSpPr>
        <p:spPr>
          <a:xfrm>
            <a:off x="617463" y="26496870"/>
            <a:ext cx="10153129" cy="584775"/>
          </a:xfrm>
          <a:prstGeom prst="rect">
            <a:avLst/>
          </a:prstGeom>
          <a:noFill/>
        </p:spPr>
        <p:txBody>
          <a:bodyPr wrap="square" rtlCol="0">
            <a:spAutoFit/>
          </a:bodyPr>
          <a:lstStyle/>
          <a:p>
            <a:r>
              <a:rPr kumimoji="1" lang="ja-JP" altLang="en-US" sz="3200" dirty="0">
                <a:solidFill>
                  <a:srgbClr val="002060"/>
                </a:solidFill>
              </a:rPr>
              <a:t>図</a:t>
            </a:r>
            <a:r>
              <a:rPr kumimoji="1" lang="en-US" altLang="ja-JP" sz="3200" dirty="0">
                <a:solidFill>
                  <a:srgbClr val="002060"/>
                </a:solidFill>
              </a:rPr>
              <a:t>1 </a:t>
            </a:r>
            <a:r>
              <a:rPr kumimoji="1" lang="ja-JP" altLang="en-US" sz="3200" dirty="0">
                <a:solidFill>
                  <a:srgbClr val="002060"/>
                </a:solidFill>
              </a:rPr>
              <a:t>サンプルあたりの同音語（漢語）の組数の分布</a:t>
            </a:r>
          </a:p>
        </p:txBody>
      </p:sp>
      <p:sp>
        <p:nvSpPr>
          <p:cNvPr id="77" name="テキスト ボックス 76">
            <a:extLst>
              <a:ext uri="{FF2B5EF4-FFF2-40B4-BE49-F238E27FC236}">
                <a16:creationId xmlns:a16="http://schemas.microsoft.com/office/drawing/2014/main" id="{2E8866A2-E648-4CA8-9A28-4FCCE7F8F9A6}"/>
              </a:ext>
            </a:extLst>
          </p:cNvPr>
          <p:cNvSpPr txBox="1"/>
          <p:nvPr/>
        </p:nvSpPr>
        <p:spPr>
          <a:xfrm>
            <a:off x="8097031" y="20435464"/>
            <a:ext cx="5458083" cy="605835"/>
          </a:xfrm>
          <a:prstGeom prst="rect">
            <a:avLst/>
          </a:prstGeom>
          <a:noFill/>
        </p:spPr>
        <p:txBody>
          <a:bodyPr wrap="square">
            <a:spAutoFit/>
          </a:bodyPr>
          <a:lstStyle/>
          <a:p>
            <a:pPr marL="457200" indent="-457200">
              <a:buFont typeface="Wingdings" panose="05000000000000000000" pitchFamily="2" charset="2"/>
              <a:buChar char="Ø"/>
            </a:pPr>
            <a:r>
              <a:rPr lang="ja-JP" altLang="ja-JP" sz="3200" kern="100" dirty="0">
                <a:solidFill>
                  <a:srgbClr val="002060"/>
                </a:solidFill>
                <a:effectLst/>
                <a:latin typeface="+mn-ea"/>
                <a:cs typeface="Times New Roman" panose="02020603050405020304" pitchFamily="18" charset="0"/>
              </a:rPr>
              <a:t>平均値</a:t>
            </a:r>
            <a:r>
              <a:rPr lang="ja-JP" altLang="en-US" sz="3200" kern="100" dirty="0">
                <a:solidFill>
                  <a:srgbClr val="002060"/>
                </a:solidFill>
                <a:effectLst/>
                <a:latin typeface="+mn-ea"/>
                <a:cs typeface="Times New Roman" panose="02020603050405020304" pitchFamily="18" charset="0"/>
              </a:rPr>
              <a:t>：</a:t>
            </a:r>
            <a:r>
              <a:rPr lang="en-US" altLang="ja-JP" sz="3200" kern="100" dirty="0">
                <a:solidFill>
                  <a:srgbClr val="002060"/>
                </a:solidFill>
                <a:effectLst/>
                <a:latin typeface="+mn-ea"/>
                <a:cs typeface="Times New Roman" panose="02020603050405020304" pitchFamily="18" charset="0"/>
              </a:rPr>
              <a:t>9.8</a:t>
            </a:r>
            <a:r>
              <a:rPr lang="ja-JP" altLang="ja-JP" sz="3200" kern="100" dirty="0">
                <a:solidFill>
                  <a:srgbClr val="002060"/>
                </a:solidFill>
                <a:effectLst/>
                <a:latin typeface="+mn-ea"/>
                <a:cs typeface="Times New Roman" panose="02020603050405020304" pitchFamily="18" charset="0"/>
              </a:rPr>
              <a:t>，中央値</a:t>
            </a:r>
            <a:r>
              <a:rPr lang="ja-JP" altLang="en-US" sz="3200" kern="100" dirty="0">
                <a:solidFill>
                  <a:srgbClr val="002060"/>
                </a:solidFill>
                <a:effectLst/>
                <a:latin typeface="+mn-ea"/>
                <a:cs typeface="Times New Roman" panose="02020603050405020304" pitchFamily="18" charset="0"/>
              </a:rPr>
              <a:t>：</a:t>
            </a:r>
            <a:r>
              <a:rPr lang="en-US" altLang="ja-JP" sz="3200" kern="100" dirty="0">
                <a:solidFill>
                  <a:srgbClr val="002060"/>
                </a:solidFill>
                <a:effectLst/>
                <a:latin typeface="+mn-ea"/>
                <a:cs typeface="Times New Roman" panose="02020603050405020304" pitchFamily="18" charset="0"/>
              </a:rPr>
              <a:t>7</a:t>
            </a:r>
            <a:endParaRPr lang="ja-JP" altLang="en-US" sz="3200" dirty="0">
              <a:solidFill>
                <a:srgbClr val="002060"/>
              </a:solidFill>
            </a:endParaRPr>
          </a:p>
        </p:txBody>
      </p:sp>
      <p:sp>
        <p:nvSpPr>
          <p:cNvPr id="5" name="テキスト ボックス 4">
            <a:extLst>
              <a:ext uri="{FF2B5EF4-FFF2-40B4-BE49-F238E27FC236}">
                <a16:creationId xmlns:a16="http://schemas.microsoft.com/office/drawing/2014/main" id="{082927BA-639C-4A7B-BD16-BFED7F9D06E3}"/>
              </a:ext>
            </a:extLst>
          </p:cNvPr>
          <p:cNvSpPr txBox="1"/>
          <p:nvPr/>
        </p:nvSpPr>
        <p:spPr>
          <a:xfrm>
            <a:off x="18478808" y="19345272"/>
            <a:ext cx="6982477" cy="584775"/>
          </a:xfrm>
          <a:prstGeom prst="rect">
            <a:avLst/>
          </a:prstGeom>
          <a:noFill/>
        </p:spPr>
        <p:txBody>
          <a:bodyPr wrap="square" rtlCol="0">
            <a:spAutoFit/>
          </a:bodyPr>
          <a:lstStyle/>
          <a:p>
            <a:r>
              <a:rPr kumimoji="1" lang="ja-JP" altLang="en-US" sz="3200" dirty="0">
                <a:solidFill>
                  <a:schemeClr val="bg1"/>
                </a:solidFill>
              </a:rPr>
              <a:t>表１ 出現頻度の多い同音語（上位</a:t>
            </a:r>
            <a:r>
              <a:rPr kumimoji="1" lang="en-US" altLang="ja-JP" sz="3200" dirty="0">
                <a:solidFill>
                  <a:schemeClr val="bg1"/>
                </a:solidFill>
              </a:rPr>
              <a:t>50</a:t>
            </a:r>
            <a:r>
              <a:rPr kumimoji="1" lang="ja-JP" altLang="en-US" sz="3200" dirty="0">
                <a:solidFill>
                  <a:schemeClr val="bg1"/>
                </a:solidFill>
              </a:rPr>
              <a:t>）</a:t>
            </a:r>
          </a:p>
        </p:txBody>
      </p:sp>
      <p:sp>
        <p:nvSpPr>
          <p:cNvPr id="48" name="テキスト ボックス 47">
            <a:extLst>
              <a:ext uri="{FF2B5EF4-FFF2-40B4-BE49-F238E27FC236}">
                <a16:creationId xmlns:a16="http://schemas.microsoft.com/office/drawing/2014/main" id="{ACFCCABE-04A3-40A8-A347-13FEEE300071}"/>
              </a:ext>
            </a:extLst>
          </p:cNvPr>
          <p:cNvSpPr txBox="1"/>
          <p:nvPr/>
        </p:nvSpPr>
        <p:spPr>
          <a:xfrm>
            <a:off x="617463" y="28456963"/>
            <a:ext cx="9666989" cy="584775"/>
          </a:xfrm>
          <a:prstGeom prst="rect">
            <a:avLst/>
          </a:prstGeom>
          <a:noFill/>
        </p:spPr>
        <p:txBody>
          <a:bodyPr wrap="square" rtlCol="0">
            <a:spAutoFit/>
          </a:bodyPr>
          <a:lstStyle/>
          <a:p>
            <a:r>
              <a:rPr kumimoji="1" lang="ja-JP" altLang="en-US" sz="3200" dirty="0">
                <a:solidFill>
                  <a:schemeClr val="bg1"/>
                </a:solidFill>
              </a:rPr>
              <a:t>表</a:t>
            </a:r>
            <a:r>
              <a:rPr kumimoji="1" lang="en-US" altLang="ja-JP" sz="3200" dirty="0">
                <a:solidFill>
                  <a:srgbClr val="002060"/>
                </a:solidFill>
              </a:rPr>
              <a:t>2</a:t>
            </a:r>
            <a:r>
              <a:rPr kumimoji="1" lang="ja-JP" altLang="en-US" sz="3200" dirty="0">
                <a:solidFill>
                  <a:srgbClr val="002060"/>
                </a:solidFill>
              </a:rPr>
              <a:t>　出現頻度の多い同音語（二字漢語，頻度</a:t>
            </a:r>
            <a:r>
              <a:rPr kumimoji="1" lang="en-US" altLang="ja-JP" sz="3200" dirty="0">
                <a:solidFill>
                  <a:srgbClr val="002060"/>
                </a:solidFill>
              </a:rPr>
              <a:t>50</a:t>
            </a:r>
            <a:r>
              <a:rPr kumimoji="1" lang="ja-JP" altLang="en-US" sz="3200" dirty="0">
                <a:solidFill>
                  <a:srgbClr val="002060"/>
                </a:solidFill>
              </a:rPr>
              <a:t>以上）</a:t>
            </a:r>
          </a:p>
        </p:txBody>
      </p:sp>
    </p:spTree>
  </p:cSld>
  <p:clrMapOvr>
    <a:masterClrMapping/>
  </p:clrMapOvr>
</p:sld>
</file>

<file path=ppt/theme/theme1.xml><?xml version="1.0" encoding="utf-8"?>
<a:theme xmlns:a="http://schemas.openxmlformats.org/drawingml/2006/main" name="ホワイト">
  <a:themeElements>
    <a:clrScheme name="サマー">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kumimoji="1" sz="4000" smtClean="0">
            <a:solidFill>
              <a:schemeClr val="bg1"/>
            </a:solidFill>
          </a:defRPr>
        </a:defPPr>
      </a:lstStyle>
    </a:tx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16130</TotalTime>
  <Words>1879</Words>
  <Application>Microsoft Office PowerPoint</Application>
  <PresentationFormat>ユーザー設定</PresentationFormat>
  <Paragraphs>568</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游ゴシック</vt:lpstr>
      <vt:lpstr>Arial</vt:lpstr>
      <vt:lpstr>Calibri</vt:lpstr>
      <vt:lpstr>Century</vt:lpstr>
      <vt:lpstr>Times New Roman</vt:lpstr>
      <vt:lpstr>Wingdings</vt:lpstr>
      <vt:lpstr>ホワイト</vt:lpstr>
      <vt:lpstr>PowerPoint プレゼンテーション</vt:lpstr>
    </vt:vector>
  </TitlesOfParts>
  <Company>NINJAL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yasuda</dc:creator>
  <cp:lastModifiedBy>Yamazaki Makoto</cp:lastModifiedBy>
  <cp:revision>329</cp:revision>
  <cp:lastPrinted>2019-08-30T11:28:14Z</cp:lastPrinted>
  <dcterms:created xsi:type="dcterms:W3CDTF">2012-08-16T05:15:15Z</dcterms:created>
  <dcterms:modified xsi:type="dcterms:W3CDTF">2021-09-18T17:06:44Z</dcterms:modified>
</cp:coreProperties>
</file>