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7" r:id="rId2"/>
    <p:sldId id="287" r:id="rId3"/>
    <p:sldId id="286" r:id="rId4"/>
    <p:sldId id="285" r:id="rId5"/>
    <p:sldId id="283" r:id="rId6"/>
    <p:sldId id="284" r:id="rId7"/>
    <p:sldId id="280" r:id="rId8"/>
    <p:sldId id="265" r:id="rId9"/>
    <p:sldId id="271" r:id="rId10"/>
    <p:sldId id="264" r:id="rId11"/>
    <p:sldId id="272" r:id="rId12"/>
    <p:sldId id="273" r:id="rId13"/>
    <p:sldId id="276" r:id="rId14"/>
    <p:sldId id="274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7F7F7F"/>
    <a:srgbClr val="A4A4A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77" autoAdjust="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B87C9-075A-4040-82C3-06DC401E990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21117-9F50-4689-AF2A-E2D296A10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48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C968-EA84-46B4-9856-309349E40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B0720-9483-4EB6-83B9-4B2DD8C18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51771-5450-4B30-8FE6-4B71AD2F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08BC-8E01-4BD7-B94E-DD3972DFCCC6}" type="datetime1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0DA4F-CA51-4869-8F34-9EF6F8C0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IEEE TALE 2021 (License: CC BY-SA)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BABB9-A8BB-43CB-B0E3-023F28D5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6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460C-0521-4404-9D1A-98827D35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BCD8C-7935-47CE-9370-3E3BD963E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E28CB-BCC7-487E-9DE8-B3733663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73C7-4FF3-47E0-9ACC-4D9294230C77}" type="datetime1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6AEF3-6246-4311-B1A4-3075F12F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IEEE TALE 2021 (License: CC BY-SA)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83209-3C28-471C-87B8-C381FFF7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19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76B4F5-1937-4CA1-8F73-EB0EDA3D5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43AF3-F131-46A1-A657-50A6D73D7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6614C-F8D8-4C83-A25C-C518558C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F0-F0F8-4269-AEF1-62B7FF0E0453}" type="datetime1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C0B76-FE4D-47A9-BCB0-66D6A014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IEEE TALE 2021 (License: CC BY-SA)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EF0F7-702B-45F3-871F-3A8479F8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0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9450-86AF-4A2B-ADA1-A7AA5908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47C2-6FFB-41C8-BA62-629D5DCE0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B6DB-AF6E-474E-A99F-5898B923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D0D9-BD76-4676-85C6-E5EA9285BC55}" type="datetime1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EA3EC-AF56-4879-A07E-3D699F51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IEEE TALE 2021 (License: CC BY-SA)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F6DC1-4560-4D7D-BA55-B509423F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9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DA8E-10C8-488B-A48A-32854440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72528-3B0E-4312-B773-E086A521A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3C424-CDB0-4890-8CE6-AEB6377E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4B8D-583D-4E63-951D-74FF622460BD}" type="datetime1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33202-4332-401E-85E5-1E3302F9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IEEE TALE 2021 (License: CC BY-SA)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55A43-0A61-40AF-8BB6-6EC16BEC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2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C547-B925-420B-979F-85CE3D94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CCB04-9B68-4194-96A9-169DDD98E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35C56-5CC3-4B1D-843B-8898E645C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C002A-0943-4810-89E2-9C46E9B4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6B02-D09C-4154-8A06-4EE7D1209120}" type="datetime1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8E8AC-17DA-4255-B978-DC7E6548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IEEE TALE 2021 (License: CC BY-SA)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2044B-7EC2-4631-9262-B8D823AC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7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B9E0-3780-4731-9834-0C1F1F8B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E8C16-ECB4-403B-8584-2A29F43C5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0643F-4E50-4513-AFAC-DD462A759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0A51B-8872-47EB-AD35-77491F96B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FDE6E-B1FE-49DA-85EB-194B55DEA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31A4E-084D-4637-8609-81624E3A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0118-F453-4825-8018-B9C92E0FE459}" type="datetime1">
              <a:rPr lang="en-GB" smtClean="0"/>
              <a:t>07/12/2021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85BF6-F9C0-41D0-BDF4-F9CA7AC5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IEEE TALE 2021 (License: CC BY-SA)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B7DF4-51FD-4080-9994-8522E299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7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1D94-DDE5-43AF-A0D3-C95215B0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2CF68-AFA5-40F4-A463-4368E8CE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BB6C-34E2-4CDA-8034-5D38E3569394}" type="datetime1">
              <a:rPr lang="en-GB" smtClean="0"/>
              <a:t>07/12/2021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D7B3C-FBFA-4739-AC65-3F88F28C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IEEE TALE 2021 (License: CC BY-SA)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9CBD0-E940-4AD1-96AD-86CD493C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52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3374C-168C-4F66-BA15-898CCAAF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8ED6-FDC7-452B-95A8-FC3DA421FB1D}" type="datetime1">
              <a:rPr lang="en-GB" smtClean="0"/>
              <a:t>07/12/2021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6AF4B-38E8-4CA7-9A61-89CDA24E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TALE 2021 (License: CC BY-SA)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FB661-259A-4E65-803F-D5F47632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39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A596-8004-4F6A-B464-69E9A8CA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D7F3-BD91-4286-AA5F-14879063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BBADE-6CB4-4A81-AFA6-B3BE198B1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94CE3-0DCA-406F-A1AD-AF551215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5EC-BE2F-420E-B6CB-B49402C0C6DD}" type="datetime1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984D4-7512-407C-96E3-3B0BECE4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IEEE TALE 2021 (License: CC BY-SA)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7563D-489D-49B1-BD9A-F02D0DCE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1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75F-2550-4B09-9FF9-63AE7973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D57E70-5BBF-40A4-8375-26FE9110F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AE991-EFC3-4CA7-951A-9C0CA8F4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7BD38-DB99-4059-923F-3BCBDED2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0FE6-72AB-4F3B-8C97-128823527220}" type="datetime1">
              <a:rPr lang="en-GB" smtClean="0"/>
              <a:t>07/12/2021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B77C7-7C49-43D6-9B87-98C5CD37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IEEE TALE 2021 (License: CC BY-SA)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A62BF-BA32-43C1-8501-D48C5D41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0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B9825-F600-4CCB-AB12-F49F6DB9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924D2-0B43-482F-B16C-5C0C43C0C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E2342-1731-48ED-807C-CB186FABE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0553-0105-4571-8611-1174A87DA117}" type="datetime1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02193-71E9-4A2D-A863-0B98CB342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IEEE TALE 2021 (License: CC BY-SA)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B6FD5-71F2-4B50-8B7A-AAC87730F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96A4-93F7-4159-A352-400B7698E144}" type="slidenum">
              <a:rPr lang="en-GB" smtClean="0"/>
              <a:t>‹#›</a:t>
            </a:fld>
            <a:endParaRPr lang="en-GB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8095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8.gif"/><Relationship Id="rId5" Type="http://schemas.openxmlformats.org/officeDocument/2006/relationships/image" Target="../media/image2.pn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gif"/><Relationship Id="rId5" Type="http://schemas.openxmlformats.org/officeDocument/2006/relationships/image" Target="../media/image2.pn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hyperlink" Target="https://sites.google.com/view/clearinitiative" TargetMode="External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gif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8.gif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1396B-C293-4E08-9787-BB19D3574717}"/>
              </a:ext>
            </a:extLst>
          </p:cNvPr>
          <p:cNvSpPr/>
          <p:nvPr/>
        </p:nvSpPr>
        <p:spPr>
          <a:xfrm>
            <a:off x="6222380" y="-157005"/>
            <a:ext cx="596962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DCC30F-0446-4DED-B6B1-53F6283DF02C}"/>
              </a:ext>
            </a:extLst>
          </p:cNvPr>
          <p:cNvCxnSpPr>
            <a:cxnSpLocks/>
          </p:cNvCxnSpPr>
          <p:nvPr/>
        </p:nvCxnSpPr>
        <p:spPr>
          <a:xfrm>
            <a:off x="6222380" y="0"/>
            <a:ext cx="0" cy="670099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C68687-910A-4548-A239-CBA3F8B34D35}"/>
              </a:ext>
            </a:extLst>
          </p:cNvPr>
          <p:cNvSpPr txBox="1"/>
          <p:nvPr/>
        </p:nvSpPr>
        <p:spPr>
          <a:xfrm>
            <a:off x="7377001" y="1319147"/>
            <a:ext cx="4020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 CLEAR Framework to Implement Active Learning in STEM Education</a:t>
            </a:r>
            <a:endParaRPr lang="en-GB" sz="2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endParaRPr lang="en-GB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3B834A-EE23-4C41-8686-D6C4EBC12801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0B13A4-C4A7-4CC2-90D3-E56385D23358}"/>
              </a:ext>
            </a:extLst>
          </p:cNvPr>
          <p:cNvSpPr txBox="1"/>
          <p:nvPr/>
        </p:nvSpPr>
        <p:spPr>
          <a:xfrm>
            <a:off x="7639304" y="3045812"/>
            <a:ext cx="34958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Jingjing Lin </a:t>
            </a:r>
            <a:b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Center for IT-based Educatio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</a:p>
          <a:p>
            <a:pPr algn="ctr"/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Toyohashi University of Technology</a:t>
            </a:r>
            <a:b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Toyohashi, Japan</a:t>
            </a:r>
            <a:b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lin.jingjing.qc@tut.jp</a:t>
            </a:r>
            <a:endParaRPr lang="en-GB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0BF761-265B-4856-AAF7-03042322C36D}"/>
              </a:ext>
            </a:extLst>
          </p:cNvPr>
          <p:cNvCxnSpPr>
            <a:cxnSpLocks/>
          </p:cNvCxnSpPr>
          <p:nvPr/>
        </p:nvCxnSpPr>
        <p:spPr>
          <a:xfrm flipH="1">
            <a:off x="6096000" y="6700995"/>
            <a:ext cx="152400" cy="15700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3B0F312A-ED41-4123-9362-B32D040E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1" y="2156584"/>
            <a:ext cx="4970179" cy="350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Working at Toyohashi University of Technology | Glassdoor">
            <a:extLst>
              <a:ext uri="{FF2B5EF4-FFF2-40B4-BE49-F238E27FC236}">
                <a16:creationId xmlns:a16="http://schemas.microsoft.com/office/drawing/2014/main" id="{B1CEE75A-1BE2-44F6-B63A-9525C4D2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" y="249148"/>
            <a:ext cx="981185" cy="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ogo">
            <a:extLst>
              <a:ext uri="{FF2B5EF4-FFF2-40B4-BE49-F238E27FC236}">
                <a16:creationId xmlns:a16="http://schemas.microsoft.com/office/drawing/2014/main" id="{F31D4CB7-4C56-48D5-A41E-36B8625CD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49" y="249147"/>
            <a:ext cx="5551670" cy="10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B64FC2-C8A1-4387-A48C-98EE444F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94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0D0BA-FB76-4AEE-865B-01F5ED0C1DAC}"/>
              </a:ext>
            </a:extLst>
          </p:cNvPr>
          <p:cNvSpPr/>
          <p:nvPr/>
        </p:nvSpPr>
        <p:spPr>
          <a:xfrm>
            <a:off x="5310752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C02DB-C188-4263-9478-D528E36A9661}"/>
              </a:ext>
            </a:extLst>
          </p:cNvPr>
          <p:cNvSpPr/>
          <p:nvPr/>
        </p:nvSpPr>
        <p:spPr>
          <a:xfrm flipH="1">
            <a:off x="6008176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D71B8-4A6F-4000-9DE4-FBF1AB29B1EF}"/>
              </a:ext>
            </a:extLst>
          </p:cNvPr>
          <p:cNvCxnSpPr/>
          <p:nvPr/>
        </p:nvCxnSpPr>
        <p:spPr>
          <a:xfrm>
            <a:off x="6008176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Upstairs with solid fill">
            <a:extLst>
              <a:ext uri="{FF2B5EF4-FFF2-40B4-BE49-F238E27FC236}">
                <a16:creationId xmlns:a16="http://schemas.microsoft.com/office/drawing/2014/main" id="{E0C858BC-C5AE-42C0-A2E2-6A60487CB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6787" y="249148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C370AE-7AA4-471A-BF65-FC89E7D871A0}"/>
              </a:ext>
            </a:extLst>
          </p:cNvPr>
          <p:cNvSpPr/>
          <p:nvPr/>
        </p:nvSpPr>
        <p:spPr>
          <a:xfrm>
            <a:off x="1345915" y="400692"/>
            <a:ext cx="2681555" cy="606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6A846-F6D9-4095-B7FD-D725E280FEC9}"/>
              </a:ext>
            </a:extLst>
          </p:cNvPr>
          <p:cNvSpPr txBox="1"/>
          <p:nvPr/>
        </p:nvSpPr>
        <p:spPr>
          <a:xfrm>
            <a:off x="1446609" y="519113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badi" panose="020B0604020104020204" pitchFamily="34" charset="0"/>
              </a:rPr>
              <a:t>CLEAR: ADVANCEMENT</a:t>
            </a:r>
            <a:endParaRPr lang="en-GB" sz="1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3EE08-28CE-4F60-972F-BAC44B3DD3D8}"/>
              </a:ext>
            </a:extLst>
          </p:cNvPr>
          <p:cNvSpPr/>
          <p:nvPr/>
        </p:nvSpPr>
        <p:spPr>
          <a:xfrm>
            <a:off x="1345915" y="1694899"/>
            <a:ext cx="3688422" cy="3811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37011-ADAE-40E0-92AA-7278B088A6EF}"/>
              </a:ext>
            </a:extLst>
          </p:cNvPr>
          <p:cNvSpPr txBox="1"/>
          <p:nvPr/>
        </p:nvSpPr>
        <p:spPr>
          <a:xfrm>
            <a:off x="868860" y="1163548"/>
            <a:ext cx="954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Amasis MT Pro Black" panose="02040A04050005020304" pitchFamily="18" charset="0"/>
              </a:rPr>
              <a:t>“</a:t>
            </a:r>
            <a:endParaRPr lang="en-GB" sz="9600" dirty="0">
              <a:solidFill>
                <a:srgbClr val="00B0F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F2FC7-7063-4784-AD9C-6894EF11BFB9}"/>
              </a:ext>
            </a:extLst>
          </p:cNvPr>
          <p:cNvSpPr txBox="1"/>
          <p:nvPr/>
        </p:nvSpPr>
        <p:spPr>
          <a:xfrm>
            <a:off x="4557283" y="4841468"/>
            <a:ext cx="954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Amasis MT Pro Black" panose="02040A04050005020304" pitchFamily="18" charset="0"/>
              </a:rPr>
              <a:t>”</a:t>
            </a:r>
            <a:endParaRPr lang="en-GB" sz="9600" dirty="0">
              <a:solidFill>
                <a:srgbClr val="00B0F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CB0327-CDED-402F-A1F5-30BAD691A8B2}"/>
              </a:ext>
            </a:extLst>
          </p:cNvPr>
          <p:cNvSpPr/>
          <p:nvPr/>
        </p:nvSpPr>
        <p:spPr>
          <a:xfrm>
            <a:off x="7258156" y="1042994"/>
            <a:ext cx="2293575" cy="4723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24B335-34D0-47A7-8AFE-49BC2943D1BB}"/>
              </a:ext>
            </a:extLst>
          </p:cNvPr>
          <p:cNvSpPr txBox="1"/>
          <p:nvPr/>
        </p:nvSpPr>
        <p:spPr>
          <a:xfrm>
            <a:off x="7751559" y="1079121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Simplicity</a:t>
            </a:r>
            <a:endParaRPr lang="en-GB"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98D487-C9B3-45F7-9B5B-4651037835CF}"/>
              </a:ext>
            </a:extLst>
          </p:cNvPr>
          <p:cNvSpPr txBox="1"/>
          <p:nvPr/>
        </p:nvSpPr>
        <p:spPr>
          <a:xfrm>
            <a:off x="7202386" y="1569796"/>
            <a:ext cx="358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to understand to easy to implement.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2E0893-11FF-4B17-8A54-3650FADEEC73}"/>
              </a:ext>
            </a:extLst>
          </p:cNvPr>
          <p:cNvSpPr/>
          <p:nvPr/>
        </p:nvSpPr>
        <p:spPr>
          <a:xfrm>
            <a:off x="7258156" y="2770125"/>
            <a:ext cx="2293575" cy="4723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DB6B3-2C02-45E8-ADF6-8C07C61C3C2C}"/>
              </a:ext>
            </a:extLst>
          </p:cNvPr>
          <p:cNvSpPr txBox="1"/>
          <p:nvPr/>
        </p:nvSpPr>
        <p:spPr>
          <a:xfrm>
            <a:off x="7751559" y="2806252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Duality</a:t>
            </a:r>
            <a:endParaRPr lang="en-GB"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69EDC2-7B8C-422F-B729-B4DF89BB716E}"/>
              </a:ext>
            </a:extLst>
          </p:cNvPr>
          <p:cNvSpPr txBox="1"/>
          <p:nvPr/>
        </p:nvSpPr>
        <p:spPr>
          <a:xfrm>
            <a:off x="7202386" y="3296927"/>
            <a:ext cx="35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theory + A practice guide.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C5E2D0-C751-46F0-9D3C-2234A2F333DF}"/>
              </a:ext>
            </a:extLst>
          </p:cNvPr>
          <p:cNvSpPr txBox="1"/>
          <p:nvPr/>
        </p:nvSpPr>
        <p:spPr>
          <a:xfrm>
            <a:off x="1664545" y="2370335"/>
            <a:ext cx="3179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CLEAR model promotes “create to remember”. It can transform how STEM teachers are trained and how STEM courses are taught considering three following advancements in the framework.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44C7A5-9EEF-476F-91C2-227FE5699729}"/>
              </a:ext>
            </a:extLst>
          </p:cNvPr>
          <p:cNvSpPr/>
          <p:nvPr/>
        </p:nvSpPr>
        <p:spPr>
          <a:xfrm>
            <a:off x="7258156" y="4315512"/>
            <a:ext cx="2293575" cy="4723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71E49-F17A-40D2-A48F-A74D4C72931D}"/>
              </a:ext>
            </a:extLst>
          </p:cNvPr>
          <p:cNvSpPr txBox="1"/>
          <p:nvPr/>
        </p:nvSpPr>
        <p:spPr>
          <a:xfrm>
            <a:off x="7751559" y="4351639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Basics</a:t>
            </a:r>
            <a:endParaRPr lang="en-GB"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43C9E4-2A95-4AE3-885C-A51A74A794C5}"/>
              </a:ext>
            </a:extLst>
          </p:cNvPr>
          <p:cNvSpPr txBox="1"/>
          <p:nvPr/>
        </p:nvSpPr>
        <p:spPr>
          <a:xfrm>
            <a:off x="7202386" y="4842314"/>
            <a:ext cx="358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to a basic goal: help students remember.</a:t>
            </a:r>
            <a:endParaRPr lang="en-GB" dirty="0"/>
          </a:p>
        </p:txBody>
      </p:sp>
      <p:pic>
        <p:nvPicPr>
          <p:cNvPr id="22" name="Picture 2" descr="Working at Toyohashi University of Technology | Glassdoor">
            <a:extLst>
              <a:ext uri="{FF2B5EF4-FFF2-40B4-BE49-F238E27FC236}">
                <a16:creationId xmlns:a16="http://schemas.microsoft.com/office/drawing/2014/main" id="{6A4CFE1E-C7FD-4AB2-84A2-2DA2CAE8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" y="249148"/>
            <a:ext cx="981185" cy="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logo">
            <a:extLst>
              <a:ext uri="{FF2B5EF4-FFF2-40B4-BE49-F238E27FC236}">
                <a16:creationId xmlns:a16="http://schemas.microsoft.com/office/drawing/2014/main" id="{961271F9-73BC-4751-9606-67B351EB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48" y="338336"/>
            <a:ext cx="3093762" cy="5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C8387C-CD5C-40C2-92E2-C6BB569D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10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399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0D0BA-FB76-4AEE-865B-01F5ED0C1DAC}"/>
              </a:ext>
            </a:extLst>
          </p:cNvPr>
          <p:cNvSpPr/>
          <p:nvPr/>
        </p:nvSpPr>
        <p:spPr>
          <a:xfrm>
            <a:off x="5310752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C02DB-C188-4263-9478-D528E36A9661}"/>
              </a:ext>
            </a:extLst>
          </p:cNvPr>
          <p:cNvSpPr/>
          <p:nvPr/>
        </p:nvSpPr>
        <p:spPr>
          <a:xfrm flipH="1">
            <a:off x="6008176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D71B8-4A6F-4000-9DE4-FBF1AB29B1EF}"/>
              </a:ext>
            </a:extLst>
          </p:cNvPr>
          <p:cNvCxnSpPr/>
          <p:nvPr/>
        </p:nvCxnSpPr>
        <p:spPr>
          <a:xfrm>
            <a:off x="6008176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Online meeting with solid fill">
            <a:extLst>
              <a:ext uri="{FF2B5EF4-FFF2-40B4-BE49-F238E27FC236}">
                <a16:creationId xmlns:a16="http://schemas.microsoft.com/office/drawing/2014/main" id="{E0C858BC-C5AE-42C0-A2E2-6A60487CB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6787" y="249148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C370AE-7AA4-471A-BF65-FC89E7D871A0}"/>
              </a:ext>
            </a:extLst>
          </p:cNvPr>
          <p:cNvSpPr/>
          <p:nvPr/>
        </p:nvSpPr>
        <p:spPr>
          <a:xfrm>
            <a:off x="1345915" y="400692"/>
            <a:ext cx="2681555" cy="606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6A846-F6D9-4095-B7FD-D725E280FEC9}"/>
              </a:ext>
            </a:extLst>
          </p:cNvPr>
          <p:cNvSpPr txBox="1"/>
          <p:nvPr/>
        </p:nvSpPr>
        <p:spPr>
          <a:xfrm>
            <a:off x="1576796" y="472946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ONGOING WORK</a:t>
            </a:r>
            <a:endParaRPr lang="en-GB"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3EE08-28CE-4F60-972F-BAC44B3DD3D8}"/>
              </a:ext>
            </a:extLst>
          </p:cNvPr>
          <p:cNvSpPr/>
          <p:nvPr/>
        </p:nvSpPr>
        <p:spPr>
          <a:xfrm>
            <a:off x="1345915" y="1694899"/>
            <a:ext cx="3688422" cy="3811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37011-ADAE-40E0-92AA-7278B088A6EF}"/>
              </a:ext>
            </a:extLst>
          </p:cNvPr>
          <p:cNvSpPr txBox="1"/>
          <p:nvPr/>
        </p:nvSpPr>
        <p:spPr>
          <a:xfrm>
            <a:off x="868860" y="1163548"/>
            <a:ext cx="954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Amasis MT Pro Black" panose="02040A04050005020304" pitchFamily="18" charset="0"/>
              </a:rPr>
              <a:t>“</a:t>
            </a:r>
            <a:endParaRPr lang="en-GB" sz="9600" dirty="0">
              <a:solidFill>
                <a:srgbClr val="00B0F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F2FC7-7063-4784-AD9C-6894EF11BFB9}"/>
              </a:ext>
            </a:extLst>
          </p:cNvPr>
          <p:cNvSpPr txBox="1"/>
          <p:nvPr/>
        </p:nvSpPr>
        <p:spPr>
          <a:xfrm>
            <a:off x="4557283" y="4841468"/>
            <a:ext cx="954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Amasis MT Pro Black" panose="02040A04050005020304" pitchFamily="18" charset="0"/>
              </a:rPr>
              <a:t>”</a:t>
            </a:r>
            <a:endParaRPr lang="en-GB" sz="9600" dirty="0">
              <a:solidFill>
                <a:srgbClr val="00B0F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CB0327-CDED-402F-A1F5-30BAD691A8B2}"/>
              </a:ext>
            </a:extLst>
          </p:cNvPr>
          <p:cNvSpPr/>
          <p:nvPr/>
        </p:nvSpPr>
        <p:spPr>
          <a:xfrm>
            <a:off x="7258156" y="1042994"/>
            <a:ext cx="2293575" cy="4723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24B335-34D0-47A7-8AFE-49BC2943D1BB}"/>
              </a:ext>
            </a:extLst>
          </p:cNvPr>
          <p:cNvSpPr txBox="1"/>
          <p:nvPr/>
        </p:nvSpPr>
        <p:spPr>
          <a:xfrm>
            <a:off x="7861103" y="1079121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Evidence</a:t>
            </a:r>
            <a:endParaRPr lang="en-GB"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98D487-C9B3-45F7-9B5B-4651037835CF}"/>
              </a:ext>
            </a:extLst>
          </p:cNvPr>
          <p:cNvSpPr txBox="1"/>
          <p:nvPr/>
        </p:nvSpPr>
        <p:spPr>
          <a:xfrm>
            <a:off x="7202386" y="1569796"/>
            <a:ext cx="401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 review to check the CLEAR model against research evidence.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2E0893-11FF-4B17-8A54-3650FADEEC73}"/>
              </a:ext>
            </a:extLst>
          </p:cNvPr>
          <p:cNvSpPr/>
          <p:nvPr/>
        </p:nvSpPr>
        <p:spPr>
          <a:xfrm>
            <a:off x="7258156" y="2706472"/>
            <a:ext cx="2293575" cy="4723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DB6B3-2C02-45E8-ADF6-8C07C61C3C2C}"/>
              </a:ext>
            </a:extLst>
          </p:cNvPr>
          <p:cNvSpPr txBox="1"/>
          <p:nvPr/>
        </p:nvSpPr>
        <p:spPr>
          <a:xfrm>
            <a:off x="7963553" y="2742599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Experts</a:t>
            </a:r>
            <a:endParaRPr lang="en-GB"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69EDC2-7B8C-422F-B729-B4DF89BB716E}"/>
              </a:ext>
            </a:extLst>
          </p:cNvPr>
          <p:cNvSpPr txBox="1"/>
          <p:nvPr/>
        </p:nvSpPr>
        <p:spPr>
          <a:xfrm>
            <a:off x="7202386" y="3233274"/>
            <a:ext cx="412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Online interviews to check the CLEAR model against award-winning teachers.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C5E2D0-C751-46F0-9D3C-2234A2F333DF}"/>
              </a:ext>
            </a:extLst>
          </p:cNvPr>
          <p:cNvSpPr txBox="1"/>
          <p:nvPr/>
        </p:nvSpPr>
        <p:spPr>
          <a:xfrm>
            <a:off x="1681403" y="2696185"/>
            <a:ext cx="3179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CLEAR model are being validated by ongoing research.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44C7A5-9EEF-476F-91C2-227FE5699729}"/>
              </a:ext>
            </a:extLst>
          </p:cNvPr>
          <p:cNvSpPr/>
          <p:nvPr/>
        </p:nvSpPr>
        <p:spPr>
          <a:xfrm>
            <a:off x="7258156" y="4315512"/>
            <a:ext cx="2293575" cy="4723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71E49-F17A-40D2-A48F-A74D4C72931D}"/>
              </a:ext>
            </a:extLst>
          </p:cNvPr>
          <p:cNvSpPr txBox="1"/>
          <p:nvPr/>
        </p:nvSpPr>
        <p:spPr>
          <a:xfrm>
            <a:off x="7751559" y="4351639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Experiment</a:t>
            </a:r>
            <a:endParaRPr lang="en-GB"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43C9E4-2A95-4AE3-885C-A51A74A794C5}"/>
              </a:ext>
            </a:extLst>
          </p:cNvPr>
          <p:cNvSpPr txBox="1"/>
          <p:nvPr/>
        </p:nvSpPr>
        <p:spPr>
          <a:xfrm>
            <a:off x="7202386" y="4842314"/>
            <a:ext cx="4444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group pretest/posttest online experiment to evaluate the effectiveness of the CLEAR model as a course design model.</a:t>
            </a:r>
            <a:endParaRPr lang="en-GB" dirty="0"/>
          </a:p>
        </p:txBody>
      </p:sp>
      <p:pic>
        <p:nvPicPr>
          <p:cNvPr id="22" name="Picture 2" descr="Working at Toyohashi University of Technology | Glassdoor">
            <a:extLst>
              <a:ext uri="{FF2B5EF4-FFF2-40B4-BE49-F238E27FC236}">
                <a16:creationId xmlns:a16="http://schemas.microsoft.com/office/drawing/2014/main" id="{88493F12-78F6-4B2D-B9DD-FA2AC3A59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" y="249148"/>
            <a:ext cx="981185" cy="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logo">
            <a:extLst>
              <a:ext uri="{FF2B5EF4-FFF2-40B4-BE49-F238E27FC236}">
                <a16:creationId xmlns:a16="http://schemas.microsoft.com/office/drawing/2014/main" id="{C9D48592-A958-494E-B90C-681D8C23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48" y="338336"/>
            <a:ext cx="3093762" cy="5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0F386-711F-4A02-966A-792E6F1F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11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60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0D0BA-FB76-4AEE-865B-01F5ED0C1DAC}"/>
              </a:ext>
            </a:extLst>
          </p:cNvPr>
          <p:cNvSpPr/>
          <p:nvPr/>
        </p:nvSpPr>
        <p:spPr>
          <a:xfrm>
            <a:off x="5310752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C02DB-C188-4263-9478-D528E36A9661}"/>
              </a:ext>
            </a:extLst>
          </p:cNvPr>
          <p:cNvSpPr/>
          <p:nvPr/>
        </p:nvSpPr>
        <p:spPr>
          <a:xfrm flipH="1">
            <a:off x="6008176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D71B8-4A6F-4000-9DE4-FBF1AB29B1EF}"/>
              </a:ext>
            </a:extLst>
          </p:cNvPr>
          <p:cNvCxnSpPr/>
          <p:nvPr/>
        </p:nvCxnSpPr>
        <p:spPr>
          <a:xfrm>
            <a:off x="6008176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Network with solid fill">
            <a:extLst>
              <a:ext uri="{FF2B5EF4-FFF2-40B4-BE49-F238E27FC236}">
                <a16:creationId xmlns:a16="http://schemas.microsoft.com/office/drawing/2014/main" id="{E0C858BC-C5AE-42C0-A2E2-6A60487CB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6787" y="249148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C370AE-7AA4-471A-BF65-FC89E7D871A0}"/>
              </a:ext>
            </a:extLst>
          </p:cNvPr>
          <p:cNvSpPr/>
          <p:nvPr/>
        </p:nvSpPr>
        <p:spPr>
          <a:xfrm>
            <a:off x="1345915" y="400692"/>
            <a:ext cx="2681555" cy="606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6A846-F6D9-4095-B7FD-D725E280FEC9}"/>
              </a:ext>
            </a:extLst>
          </p:cNvPr>
          <p:cNvSpPr txBox="1"/>
          <p:nvPr/>
        </p:nvSpPr>
        <p:spPr>
          <a:xfrm>
            <a:off x="1453021" y="472946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LINKED PROJECT</a:t>
            </a:r>
            <a:endParaRPr lang="en-GB"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3EE08-28CE-4F60-972F-BAC44B3DD3D8}"/>
              </a:ext>
            </a:extLst>
          </p:cNvPr>
          <p:cNvSpPr/>
          <p:nvPr/>
        </p:nvSpPr>
        <p:spPr>
          <a:xfrm>
            <a:off x="1345915" y="1694899"/>
            <a:ext cx="3688422" cy="3811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37011-ADAE-40E0-92AA-7278B088A6EF}"/>
              </a:ext>
            </a:extLst>
          </p:cNvPr>
          <p:cNvSpPr txBox="1"/>
          <p:nvPr/>
        </p:nvSpPr>
        <p:spPr>
          <a:xfrm>
            <a:off x="868860" y="1163548"/>
            <a:ext cx="954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Amasis MT Pro Black" panose="02040A04050005020304" pitchFamily="18" charset="0"/>
              </a:rPr>
              <a:t>“</a:t>
            </a:r>
            <a:endParaRPr lang="en-GB" sz="9600" dirty="0">
              <a:solidFill>
                <a:srgbClr val="00B0F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F2FC7-7063-4784-AD9C-6894EF11BFB9}"/>
              </a:ext>
            </a:extLst>
          </p:cNvPr>
          <p:cNvSpPr txBox="1"/>
          <p:nvPr/>
        </p:nvSpPr>
        <p:spPr>
          <a:xfrm>
            <a:off x="4557283" y="4841468"/>
            <a:ext cx="954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Amasis MT Pro Black" panose="02040A04050005020304" pitchFamily="18" charset="0"/>
              </a:rPr>
              <a:t>”</a:t>
            </a:r>
            <a:endParaRPr lang="en-GB" sz="9600" dirty="0">
              <a:solidFill>
                <a:srgbClr val="00B0F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CB0327-CDED-402F-A1F5-30BAD691A8B2}"/>
              </a:ext>
            </a:extLst>
          </p:cNvPr>
          <p:cNvSpPr/>
          <p:nvPr/>
        </p:nvSpPr>
        <p:spPr>
          <a:xfrm>
            <a:off x="7329641" y="2260654"/>
            <a:ext cx="2293575" cy="4723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24B335-34D0-47A7-8AFE-49BC2943D1BB}"/>
              </a:ext>
            </a:extLst>
          </p:cNvPr>
          <p:cNvSpPr txBox="1"/>
          <p:nvPr/>
        </p:nvSpPr>
        <p:spPr>
          <a:xfrm>
            <a:off x="7932588" y="2296781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Website</a:t>
            </a:r>
            <a:endParaRPr lang="en-GB"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98D487-C9B3-45F7-9B5B-4651037835CF}"/>
              </a:ext>
            </a:extLst>
          </p:cNvPr>
          <p:cNvSpPr txBox="1"/>
          <p:nvPr/>
        </p:nvSpPr>
        <p:spPr>
          <a:xfrm>
            <a:off x="7273870" y="2787456"/>
            <a:ext cx="444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https://sites.google.com/view/clearinitiative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2E0893-11FF-4B17-8A54-3650FADEEC73}"/>
              </a:ext>
            </a:extLst>
          </p:cNvPr>
          <p:cNvSpPr/>
          <p:nvPr/>
        </p:nvSpPr>
        <p:spPr>
          <a:xfrm>
            <a:off x="7329641" y="3635374"/>
            <a:ext cx="2293575" cy="4723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DB6B3-2C02-45E8-ADF6-8C07C61C3C2C}"/>
              </a:ext>
            </a:extLst>
          </p:cNvPr>
          <p:cNvSpPr txBox="1"/>
          <p:nvPr/>
        </p:nvSpPr>
        <p:spPr>
          <a:xfrm>
            <a:off x="7654728" y="3671501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Host Institute</a:t>
            </a:r>
            <a:endParaRPr lang="en-GB"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69EDC2-7B8C-422F-B729-B4DF89BB716E}"/>
              </a:ext>
            </a:extLst>
          </p:cNvPr>
          <p:cNvSpPr txBox="1"/>
          <p:nvPr/>
        </p:nvSpPr>
        <p:spPr>
          <a:xfrm>
            <a:off x="7273871" y="4162176"/>
            <a:ext cx="444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Center for IT-based Education, Toyohashi University of Technology, Japan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C5E2D0-C751-46F0-9D3C-2234A2F333DF}"/>
              </a:ext>
            </a:extLst>
          </p:cNvPr>
          <p:cNvSpPr txBox="1"/>
          <p:nvPr/>
        </p:nvSpPr>
        <p:spPr>
          <a:xfrm>
            <a:off x="1634832" y="2260654"/>
            <a:ext cx="31791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CLEAR Initiative: To Foster Digital Changes in University-Level STEM Education and Faculty Development by Promoting Active Learning</a:t>
            </a:r>
          </a:p>
        </p:txBody>
      </p:sp>
      <p:pic>
        <p:nvPicPr>
          <p:cNvPr id="19" name="Picture 2" descr="Working at Toyohashi University of Technology | Glassdoor">
            <a:extLst>
              <a:ext uri="{FF2B5EF4-FFF2-40B4-BE49-F238E27FC236}">
                <a16:creationId xmlns:a16="http://schemas.microsoft.com/office/drawing/2014/main" id="{C6CD4DA2-D29F-4F03-8610-994EBB0C0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" y="249148"/>
            <a:ext cx="981185" cy="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logo">
            <a:extLst>
              <a:ext uri="{FF2B5EF4-FFF2-40B4-BE49-F238E27FC236}">
                <a16:creationId xmlns:a16="http://schemas.microsoft.com/office/drawing/2014/main" id="{3C0B350E-B112-4FB4-99E3-1189AD565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48" y="338336"/>
            <a:ext cx="3093762" cy="5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A4152-A794-4D08-A122-F3698C05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12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80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0D0BA-FB76-4AEE-865B-01F5ED0C1DAC}"/>
              </a:ext>
            </a:extLst>
          </p:cNvPr>
          <p:cNvSpPr/>
          <p:nvPr/>
        </p:nvSpPr>
        <p:spPr>
          <a:xfrm>
            <a:off x="5310752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C02DB-C188-4263-9478-D528E36A9661}"/>
              </a:ext>
            </a:extLst>
          </p:cNvPr>
          <p:cNvSpPr/>
          <p:nvPr/>
        </p:nvSpPr>
        <p:spPr>
          <a:xfrm flipH="1">
            <a:off x="6008176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D71B8-4A6F-4000-9DE4-FBF1AB29B1EF}"/>
              </a:ext>
            </a:extLst>
          </p:cNvPr>
          <p:cNvCxnSpPr/>
          <p:nvPr/>
        </p:nvCxnSpPr>
        <p:spPr>
          <a:xfrm>
            <a:off x="6008176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Questions with solid fill">
            <a:extLst>
              <a:ext uri="{FF2B5EF4-FFF2-40B4-BE49-F238E27FC236}">
                <a16:creationId xmlns:a16="http://schemas.microsoft.com/office/drawing/2014/main" id="{E0C858BC-C5AE-42C0-A2E2-6A60487CB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6787" y="249148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C370AE-7AA4-471A-BF65-FC89E7D871A0}"/>
              </a:ext>
            </a:extLst>
          </p:cNvPr>
          <p:cNvSpPr/>
          <p:nvPr/>
        </p:nvSpPr>
        <p:spPr>
          <a:xfrm>
            <a:off x="1345915" y="400692"/>
            <a:ext cx="2681555" cy="606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6A846-F6D9-4095-B7FD-D725E280FEC9}"/>
              </a:ext>
            </a:extLst>
          </p:cNvPr>
          <p:cNvSpPr txBox="1"/>
          <p:nvPr/>
        </p:nvSpPr>
        <p:spPr>
          <a:xfrm>
            <a:off x="2206063" y="442169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badi" panose="020B0604020104020204" pitchFamily="34" charset="0"/>
              </a:rPr>
              <a:t>Q &amp; A</a:t>
            </a:r>
            <a:endParaRPr lang="en-GB" sz="2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2E0893-11FF-4B17-8A54-3650FADEEC73}"/>
              </a:ext>
            </a:extLst>
          </p:cNvPr>
          <p:cNvSpPr/>
          <p:nvPr/>
        </p:nvSpPr>
        <p:spPr>
          <a:xfrm>
            <a:off x="7984685" y="3439908"/>
            <a:ext cx="2411991" cy="673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DB6B3-2C02-45E8-ADF6-8C07C61C3C2C}"/>
              </a:ext>
            </a:extLst>
          </p:cNvPr>
          <p:cNvSpPr txBox="1"/>
          <p:nvPr/>
        </p:nvSpPr>
        <p:spPr>
          <a:xfrm>
            <a:off x="8702918" y="3526288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badi" panose="020B0604020104020204" pitchFamily="34" charset="0"/>
              </a:rPr>
              <a:t>EMAIL</a:t>
            </a:r>
            <a:endParaRPr lang="en-GB" sz="28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69EDC2-7B8C-422F-B729-B4DF89BB716E}"/>
              </a:ext>
            </a:extLst>
          </p:cNvPr>
          <p:cNvSpPr txBox="1"/>
          <p:nvPr/>
        </p:nvSpPr>
        <p:spPr>
          <a:xfrm>
            <a:off x="7616385" y="4373110"/>
            <a:ext cx="358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LIN.JINGJING.QC@TUT.JP</a:t>
            </a:r>
            <a:endParaRPr lang="en-GB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455B33-7362-42D9-9147-9ADCF903A33A}"/>
              </a:ext>
            </a:extLst>
          </p:cNvPr>
          <p:cNvSpPr txBox="1"/>
          <p:nvPr/>
        </p:nvSpPr>
        <p:spPr>
          <a:xfrm>
            <a:off x="1366248" y="5217091"/>
            <a:ext cx="3998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ea typeface="SimSun" panose="02010600030101010101" pitchFamily="2" charset="-122"/>
              </a:rPr>
              <a:t>The CLEAR (Create, Learn, Extend, Apply, and Remember) Framework of Active Learning</a:t>
            </a:r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7E42DE-945D-46F6-A0F8-6BBE9E2ECDBF}"/>
              </a:ext>
            </a:extLst>
          </p:cNvPr>
          <p:cNvSpPr txBox="1"/>
          <p:nvPr/>
        </p:nvSpPr>
        <p:spPr>
          <a:xfrm>
            <a:off x="412951" y="5156131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Fig 1</a:t>
            </a:r>
            <a:endParaRPr lang="en-GB" sz="2800" b="1" dirty="0">
              <a:solidFill>
                <a:srgbClr val="00B0F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0C07A1-255D-4E89-A453-B84BBDE3B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5" y="1684660"/>
            <a:ext cx="4493798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Working at Toyohashi University of Technology | Glassdoor">
            <a:extLst>
              <a:ext uri="{FF2B5EF4-FFF2-40B4-BE49-F238E27FC236}">
                <a16:creationId xmlns:a16="http://schemas.microsoft.com/office/drawing/2014/main" id="{ED5AF771-8009-4C85-81A8-F020BA9C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" y="249148"/>
            <a:ext cx="981185" cy="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8D6BE60-A18B-4063-892A-F6206B757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80" y="168466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ogo">
            <a:extLst>
              <a:ext uri="{FF2B5EF4-FFF2-40B4-BE49-F238E27FC236}">
                <a16:creationId xmlns:a16="http://schemas.microsoft.com/office/drawing/2014/main" id="{4C6CA400-C99C-4060-B9EA-BE6117C2D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48" y="338336"/>
            <a:ext cx="3093762" cy="5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1E59B-4A39-4206-8F00-8226ED1F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13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45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1396B-C293-4E08-9787-BB19D3574717}"/>
              </a:ext>
            </a:extLst>
          </p:cNvPr>
          <p:cNvSpPr/>
          <p:nvPr/>
        </p:nvSpPr>
        <p:spPr>
          <a:xfrm>
            <a:off x="0" y="-157005"/>
            <a:ext cx="606998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DCC30F-0446-4DED-B6B1-53F6283DF02C}"/>
              </a:ext>
            </a:extLst>
          </p:cNvPr>
          <p:cNvCxnSpPr>
            <a:cxnSpLocks/>
          </p:cNvCxnSpPr>
          <p:nvPr/>
        </p:nvCxnSpPr>
        <p:spPr>
          <a:xfrm>
            <a:off x="6222380" y="0"/>
            <a:ext cx="2602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3B834A-EE23-4C41-8686-D6C4EBC12801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70099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0BF761-265B-4856-AAF7-03042322C36D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6700995"/>
            <a:ext cx="152400" cy="15700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logo">
            <a:extLst>
              <a:ext uri="{FF2B5EF4-FFF2-40B4-BE49-F238E27FC236}">
                <a16:creationId xmlns:a16="http://schemas.microsoft.com/office/drawing/2014/main" id="{D4A73AD9-BF5E-4DB2-B2AD-E51BBA540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38" y="2956039"/>
            <a:ext cx="4093276" cy="7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093880-7C6D-4A90-BAE5-C7589DCF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14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53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0D0BA-FB76-4AEE-865B-01F5ED0C1DAC}"/>
              </a:ext>
            </a:extLst>
          </p:cNvPr>
          <p:cNvSpPr/>
          <p:nvPr/>
        </p:nvSpPr>
        <p:spPr>
          <a:xfrm>
            <a:off x="5310752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C02DB-C188-4263-9478-D528E36A9661}"/>
              </a:ext>
            </a:extLst>
          </p:cNvPr>
          <p:cNvSpPr/>
          <p:nvPr/>
        </p:nvSpPr>
        <p:spPr>
          <a:xfrm flipH="1">
            <a:off x="6008176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D71B8-4A6F-4000-9DE4-FBF1AB29B1EF}"/>
              </a:ext>
            </a:extLst>
          </p:cNvPr>
          <p:cNvCxnSpPr/>
          <p:nvPr/>
        </p:nvCxnSpPr>
        <p:spPr>
          <a:xfrm>
            <a:off x="6008176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Basic Shapes with solid fill">
            <a:extLst>
              <a:ext uri="{FF2B5EF4-FFF2-40B4-BE49-F238E27FC236}">
                <a16:creationId xmlns:a16="http://schemas.microsoft.com/office/drawing/2014/main" id="{E0C858BC-C5AE-42C0-A2E2-6A60487CB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6787" y="249148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C370AE-7AA4-471A-BF65-FC89E7D871A0}"/>
              </a:ext>
            </a:extLst>
          </p:cNvPr>
          <p:cNvSpPr/>
          <p:nvPr/>
        </p:nvSpPr>
        <p:spPr>
          <a:xfrm>
            <a:off x="1345915" y="400692"/>
            <a:ext cx="2681555" cy="606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2" descr="Working at Toyohashi University of Technology | Glassdoor">
            <a:extLst>
              <a:ext uri="{FF2B5EF4-FFF2-40B4-BE49-F238E27FC236}">
                <a16:creationId xmlns:a16="http://schemas.microsoft.com/office/drawing/2014/main" id="{D1130776-A348-47DA-A7A7-9F287B02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" y="249148"/>
            <a:ext cx="981185" cy="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FF3EF6D-4308-4259-B9C3-68904F634BF2}"/>
              </a:ext>
            </a:extLst>
          </p:cNvPr>
          <p:cNvSpPr txBox="1"/>
          <p:nvPr/>
        </p:nvSpPr>
        <p:spPr>
          <a:xfrm>
            <a:off x="2042124" y="472946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TRIGGER</a:t>
            </a:r>
            <a:endParaRPr lang="en-GB"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0EC44F-1031-4BC5-9D0E-36CF18BBC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9367" y="1786092"/>
            <a:ext cx="4769442" cy="34886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B32DFB-E57B-4E11-AAAC-E9D48F946821}"/>
              </a:ext>
            </a:extLst>
          </p:cNvPr>
          <p:cNvSpPr/>
          <p:nvPr/>
        </p:nvSpPr>
        <p:spPr>
          <a:xfrm>
            <a:off x="10774826" y="2639823"/>
            <a:ext cx="780203" cy="4758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Amazon | How to Take Smart Notes: One Simple Technique to Boost Writing,  Learning and Thinking for Students, Academics and Nonfiction Book Writers |  Ahrens, Soenke | Study Guides">
            <a:extLst>
              <a:ext uri="{FF2B5EF4-FFF2-40B4-BE49-F238E27FC236}">
                <a16:creationId xmlns:a16="http://schemas.microsoft.com/office/drawing/2014/main" id="{CB718BFC-CE1E-4680-8D3B-F673EB98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82" y="1761627"/>
            <a:ext cx="2911094" cy="436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">
            <a:extLst>
              <a:ext uri="{FF2B5EF4-FFF2-40B4-BE49-F238E27FC236}">
                <a16:creationId xmlns:a16="http://schemas.microsoft.com/office/drawing/2014/main" id="{38170F6A-797F-4711-8D75-D32CFD68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48" y="338336"/>
            <a:ext cx="3093762" cy="5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70D89-D1F9-4C9A-A24A-FBA908E9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915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0D0BA-FB76-4AEE-865B-01F5ED0C1DAC}"/>
              </a:ext>
            </a:extLst>
          </p:cNvPr>
          <p:cNvSpPr/>
          <p:nvPr/>
        </p:nvSpPr>
        <p:spPr>
          <a:xfrm>
            <a:off x="5310752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C02DB-C188-4263-9478-D528E36A9661}"/>
              </a:ext>
            </a:extLst>
          </p:cNvPr>
          <p:cNvSpPr/>
          <p:nvPr/>
        </p:nvSpPr>
        <p:spPr>
          <a:xfrm flipH="1">
            <a:off x="6008176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D71B8-4A6F-4000-9DE4-FBF1AB29B1EF}"/>
              </a:ext>
            </a:extLst>
          </p:cNvPr>
          <p:cNvCxnSpPr/>
          <p:nvPr/>
        </p:nvCxnSpPr>
        <p:spPr>
          <a:xfrm>
            <a:off x="6008176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Basic Shapes with solid fill">
            <a:extLst>
              <a:ext uri="{FF2B5EF4-FFF2-40B4-BE49-F238E27FC236}">
                <a16:creationId xmlns:a16="http://schemas.microsoft.com/office/drawing/2014/main" id="{E0C858BC-C5AE-42C0-A2E2-6A60487CB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6787" y="249148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C370AE-7AA4-471A-BF65-FC89E7D871A0}"/>
              </a:ext>
            </a:extLst>
          </p:cNvPr>
          <p:cNvSpPr/>
          <p:nvPr/>
        </p:nvSpPr>
        <p:spPr>
          <a:xfrm>
            <a:off x="1345915" y="400692"/>
            <a:ext cx="2681555" cy="606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2" descr="Working at Toyohashi University of Technology | Glassdoor">
            <a:extLst>
              <a:ext uri="{FF2B5EF4-FFF2-40B4-BE49-F238E27FC236}">
                <a16:creationId xmlns:a16="http://schemas.microsoft.com/office/drawing/2014/main" id="{D1130776-A348-47DA-A7A7-9F287B02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" y="249148"/>
            <a:ext cx="981185" cy="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FF3EF6D-4308-4259-B9C3-68904F634BF2}"/>
              </a:ext>
            </a:extLst>
          </p:cNvPr>
          <p:cNvSpPr txBox="1"/>
          <p:nvPr/>
        </p:nvSpPr>
        <p:spPr>
          <a:xfrm>
            <a:off x="2042124" y="472946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TRIGGER</a:t>
            </a:r>
            <a:endParaRPr lang="en-GB"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0BB5D-9113-4B64-ACEE-B1684D611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41" y="1918066"/>
            <a:ext cx="4843198" cy="38364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02C33A-A91D-4BB2-BFEF-173861DDBB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53" t="16702" r="26859"/>
          <a:stretch/>
        </p:blipFill>
        <p:spPr>
          <a:xfrm>
            <a:off x="6641814" y="1918066"/>
            <a:ext cx="5189155" cy="3763543"/>
          </a:xfrm>
          <a:prstGeom prst="rect">
            <a:avLst/>
          </a:prstGeom>
        </p:spPr>
      </p:pic>
      <p:pic>
        <p:nvPicPr>
          <p:cNvPr id="29" name="Picture 6" descr="logo">
            <a:extLst>
              <a:ext uri="{FF2B5EF4-FFF2-40B4-BE49-F238E27FC236}">
                <a16:creationId xmlns:a16="http://schemas.microsoft.com/office/drawing/2014/main" id="{05D466BD-E4DC-4A6F-BCD3-E263987C1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48" y="338336"/>
            <a:ext cx="3093762" cy="5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7639C05-F41E-4B40-A61E-67F94771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997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0D0BA-FB76-4AEE-865B-01F5ED0C1DAC}"/>
              </a:ext>
            </a:extLst>
          </p:cNvPr>
          <p:cNvSpPr/>
          <p:nvPr/>
        </p:nvSpPr>
        <p:spPr>
          <a:xfrm>
            <a:off x="5310752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C02DB-C188-4263-9478-D528E36A9661}"/>
              </a:ext>
            </a:extLst>
          </p:cNvPr>
          <p:cNvSpPr/>
          <p:nvPr/>
        </p:nvSpPr>
        <p:spPr>
          <a:xfrm flipH="1">
            <a:off x="6008176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D71B8-4A6F-4000-9DE4-FBF1AB29B1EF}"/>
              </a:ext>
            </a:extLst>
          </p:cNvPr>
          <p:cNvCxnSpPr/>
          <p:nvPr/>
        </p:nvCxnSpPr>
        <p:spPr>
          <a:xfrm>
            <a:off x="6008176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Basic Shapes with solid fill">
            <a:extLst>
              <a:ext uri="{FF2B5EF4-FFF2-40B4-BE49-F238E27FC236}">
                <a16:creationId xmlns:a16="http://schemas.microsoft.com/office/drawing/2014/main" id="{E0C858BC-C5AE-42C0-A2E2-6A60487CB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6787" y="249148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C370AE-7AA4-471A-BF65-FC89E7D871A0}"/>
              </a:ext>
            </a:extLst>
          </p:cNvPr>
          <p:cNvSpPr/>
          <p:nvPr/>
        </p:nvSpPr>
        <p:spPr>
          <a:xfrm>
            <a:off x="1345915" y="400692"/>
            <a:ext cx="2681555" cy="606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2" descr="Working at Toyohashi University of Technology | Glassdoor">
            <a:extLst>
              <a:ext uri="{FF2B5EF4-FFF2-40B4-BE49-F238E27FC236}">
                <a16:creationId xmlns:a16="http://schemas.microsoft.com/office/drawing/2014/main" id="{D1130776-A348-47DA-A7A7-9F287B02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" y="249148"/>
            <a:ext cx="981185" cy="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AFB5814-EEB8-4104-9B5D-A0500F889C98}"/>
              </a:ext>
            </a:extLst>
          </p:cNvPr>
          <p:cNvSpPr/>
          <p:nvPr/>
        </p:nvSpPr>
        <p:spPr>
          <a:xfrm>
            <a:off x="7515361" y="1320325"/>
            <a:ext cx="3688422" cy="3811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6AF8BE-20BD-4936-B24B-039A132D951A}"/>
              </a:ext>
            </a:extLst>
          </p:cNvPr>
          <p:cNvSpPr txBox="1"/>
          <p:nvPr/>
        </p:nvSpPr>
        <p:spPr>
          <a:xfrm>
            <a:off x="7038306" y="788974"/>
            <a:ext cx="954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Amasis MT Pro Black" panose="02040A04050005020304" pitchFamily="18" charset="0"/>
              </a:rPr>
              <a:t>“</a:t>
            </a:r>
            <a:endParaRPr lang="en-GB" sz="9600" dirty="0">
              <a:solidFill>
                <a:srgbClr val="00B0F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8EE772-A79F-4730-904F-500B9F200DE5}"/>
              </a:ext>
            </a:extLst>
          </p:cNvPr>
          <p:cNvSpPr txBox="1"/>
          <p:nvPr/>
        </p:nvSpPr>
        <p:spPr>
          <a:xfrm>
            <a:off x="10726729" y="4466894"/>
            <a:ext cx="954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Amasis MT Pro Black" panose="02040A04050005020304" pitchFamily="18" charset="0"/>
              </a:rPr>
              <a:t>”</a:t>
            </a:r>
            <a:endParaRPr lang="en-GB" sz="9600" dirty="0">
              <a:solidFill>
                <a:srgbClr val="00B0F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0DA3DB-4EC8-4D84-A09A-8706C6BABB9B}"/>
              </a:ext>
            </a:extLst>
          </p:cNvPr>
          <p:cNvSpPr txBox="1"/>
          <p:nvPr/>
        </p:nvSpPr>
        <p:spPr>
          <a:xfrm>
            <a:off x="7813376" y="1991848"/>
            <a:ext cx="3179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higher level of cognitive activities (doing homework) does not need to wait until a learner completes a lower level of cognitive activities (remembering all materials taught in class).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F3EF6D-4308-4259-B9C3-68904F634BF2}"/>
              </a:ext>
            </a:extLst>
          </p:cNvPr>
          <p:cNvSpPr txBox="1"/>
          <p:nvPr/>
        </p:nvSpPr>
        <p:spPr>
          <a:xfrm>
            <a:off x="1787247" y="472946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REFLECTION</a:t>
            </a:r>
            <a:endParaRPr lang="en-GB"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344F4BE-2EAB-4CCB-B001-AD5323899832}"/>
              </a:ext>
            </a:extLst>
          </p:cNvPr>
          <p:cNvSpPr/>
          <p:nvPr/>
        </p:nvSpPr>
        <p:spPr>
          <a:xfrm>
            <a:off x="920245" y="1991848"/>
            <a:ext cx="2293575" cy="4723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662E50-3505-43C1-A5C7-721B5AE0A7D9}"/>
              </a:ext>
            </a:extLst>
          </p:cNvPr>
          <p:cNvSpPr txBox="1"/>
          <p:nvPr/>
        </p:nvSpPr>
        <p:spPr>
          <a:xfrm>
            <a:off x="976015" y="2027975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Bloom’s Taxonomy</a:t>
            </a:r>
            <a:endParaRPr lang="en-GB"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7E8B77-BC56-4D77-84DE-C81F5E3935CE}"/>
              </a:ext>
            </a:extLst>
          </p:cNvPr>
          <p:cNvSpPr txBox="1"/>
          <p:nvPr/>
        </p:nvSpPr>
        <p:spPr>
          <a:xfrm>
            <a:off x="864475" y="2518650"/>
            <a:ext cx="384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Cognitive, Affective, Psychomotor.</a:t>
            </a:r>
          </a:p>
          <a:p>
            <a:r>
              <a:rPr lang="en-US" dirty="0"/>
              <a:t>Cognitive: </a:t>
            </a:r>
            <a:r>
              <a:rPr lang="en-GB" dirty="0"/>
              <a:t>knowledge, comprehension, application, analysis, synthesis, and evaluation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151CA99-2DB5-466D-BAF2-20F7AF2CC946}"/>
              </a:ext>
            </a:extLst>
          </p:cNvPr>
          <p:cNvSpPr/>
          <p:nvPr/>
        </p:nvSpPr>
        <p:spPr>
          <a:xfrm>
            <a:off x="976015" y="4377854"/>
            <a:ext cx="4222400" cy="770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C9235B-DB63-4800-BF20-2E22D81D612D}"/>
              </a:ext>
            </a:extLst>
          </p:cNvPr>
          <p:cNvSpPr txBox="1"/>
          <p:nvPr/>
        </p:nvSpPr>
        <p:spPr>
          <a:xfrm>
            <a:off x="1065113" y="4438661"/>
            <a:ext cx="401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badi" panose="020B0604020104020204" pitchFamily="34" charset="0"/>
              </a:rPr>
              <a:t>Taxonomy for Teaching, Learning, and Assessment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13316D-D87E-4496-96E9-A319E499E9B7}"/>
              </a:ext>
            </a:extLst>
          </p:cNvPr>
          <p:cNvSpPr txBox="1"/>
          <p:nvPr/>
        </p:nvSpPr>
        <p:spPr>
          <a:xfrm>
            <a:off x="953547" y="5267890"/>
            <a:ext cx="3895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Revised to: </a:t>
            </a:r>
          </a:p>
          <a:p>
            <a:r>
              <a:rPr lang="en-GB" dirty="0"/>
              <a:t>remember, understand, apply, </a:t>
            </a:r>
            <a:r>
              <a:rPr lang="en-GB" dirty="0" err="1"/>
              <a:t>analyze</a:t>
            </a:r>
            <a:r>
              <a:rPr lang="en-GB" dirty="0"/>
              <a:t>, evaluate, and create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19F77C-1844-4FB9-8EB7-C884A423E64B}"/>
              </a:ext>
            </a:extLst>
          </p:cNvPr>
          <p:cNvSpPr txBox="1"/>
          <p:nvPr/>
        </p:nvSpPr>
        <p:spPr>
          <a:xfrm>
            <a:off x="780440" y="1589048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1956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F25916D-2310-4AB8-9576-67F71D22B74A}"/>
              </a:ext>
            </a:extLst>
          </p:cNvPr>
          <p:cNvSpPr txBox="1"/>
          <p:nvPr/>
        </p:nvSpPr>
        <p:spPr>
          <a:xfrm>
            <a:off x="855377" y="3999734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2001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60" name="Picture 6" descr="logo">
            <a:extLst>
              <a:ext uri="{FF2B5EF4-FFF2-40B4-BE49-F238E27FC236}">
                <a16:creationId xmlns:a16="http://schemas.microsoft.com/office/drawing/2014/main" id="{1F0FC7D8-91DD-4B79-81A8-A5C91313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48" y="338336"/>
            <a:ext cx="3093762" cy="5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F66B0-E3B3-4D9A-8E09-BEFE9FEF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854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0D0BA-FB76-4AEE-865B-01F5ED0C1DAC}"/>
              </a:ext>
            </a:extLst>
          </p:cNvPr>
          <p:cNvSpPr/>
          <p:nvPr/>
        </p:nvSpPr>
        <p:spPr>
          <a:xfrm>
            <a:off x="5310752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C02DB-C188-4263-9478-D528E36A9661}"/>
              </a:ext>
            </a:extLst>
          </p:cNvPr>
          <p:cNvSpPr/>
          <p:nvPr/>
        </p:nvSpPr>
        <p:spPr>
          <a:xfrm flipH="1">
            <a:off x="6008176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D71B8-4A6F-4000-9DE4-FBF1AB29B1EF}"/>
              </a:ext>
            </a:extLst>
          </p:cNvPr>
          <p:cNvCxnSpPr/>
          <p:nvPr/>
        </p:nvCxnSpPr>
        <p:spPr>
          <a:xfrm>
            <a:off x="6008176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Drawing Figure with solid fill">
            <a:extLst>
              <a:ext uri="{FF2B5EF4-FFF2-40B4-BE49-F238E27FC236}">
                <a16:creationId xmlns:a16="http://schemas.microsoft.com/office/drawing/2014/main" id="{E0C858BC-C5AE-42C0-A2E2-6A60487CB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6787" y="249148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C370AE-7AA4-471A-BF65-FC89E7D871A0}"/>
              </a:ext>
            </a:extLst>
          </p:cNvPr>
          <p:cNvSpPr/>
          <p:nvPr/>
        </p:nvSpPr>
        <p:spPr>
          <a:xfrm>
            <a:off x="1345915" y="400692"/>
            <a:ext cx="2681555" cy="606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CB0327-CDED-402F-A1F5-30BAD691A8B2}"/>
              </a:ext>
            </a:extLst>
          </p:cNvPr>
          <p:cNvSpPr/>
          <p:nvPr/>
        </p:nvSpPr>
        <p:spPr>
          <a:xfrm>
            <a:off x="907029" y="1884100"/>
            <a:ext cx="2293575" cy="4723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24B335-34D0-47A7-8AFE-49BC2943D1BB}"/>
              </a:ext>
            </a:extLst>
          </p:cNvPr>
          <p:cNvSpPr txBox="1"/>
          <p:nvPr/>
        </p:nvSpPr>
        <p:spPr>
          <a:xfrm>
            <a:off x="962799" y="1920227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Bloom’s Taxonomy</a:t>
            </a:r>
            <a:endParaRPr lang="en-GB"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2E0893-11FF-4B17-8A54-3650FADEEC73}"/>
              </a:ext>
            </a:extLst>
          </p:cNvPr>
          <p:cNvSpPr/>
          <p:nvPr/>
        </p:nvSpPr>
        <p:spPr>
          <a:xfrm>
            <a:off x="962799" y="4270106"/>
            <a:ext cx="4222400" cy="7708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DB6B3-2C02-45E8-ADF6-8C07C61C3C2C}"/>
              </a:ext>
            </a:extLst>
          </p:cNvPr>
          <p:cNvSpPr txBox="1"/>
          <p:nvPr/>
        </p:nvSpPr>
        <p:spPr>
          <a:xfrm>
            <a:off x="1051897" y="4330913"/>
            <a:ext cx="401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badi" panose="020B0604020104020204" pitchFamily="34" charset="0"/>
              </a:rPr>
              <a:t>Taxonomy for Teaching, Learning, and Assessment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4EC585-BC5F-4B8B-8F6E-83F795CD1EF8}"/>
              </a:ext>
            </a:extLst>
          </p:cNvPr>
          <p:cNvSpPr txBox="1"/>
          <p:nvPr/>
        </p:nvSpPr>
        <p:spPr>
          <a:xfrm>
            <a:off x="767224" y="1481300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1956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D9BC77-922A-4734-9B66-7A37E547C7DB}"/>
              </a:ext>
            </a:extLst>
          </p:cNvPr>
          <p:cNvSpPr txBox="1"/>
          <p:nvPr/>
        </p:nvSpPr>
        <p:spPr>
          <a:xfrm>
            <a:off x="842161" y="3891986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2001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logo-facebook - 04 cadwork Semsales">
            <a:extLst>
              <a:ext uri="{FF2B5EF4-FFF2-40B4-BE49-F238E27FC236}">
                <a16:creationId xmlns:a16="http://schemas.microsoft.com/office/drawing/2014/main" id="{BFAB18FC-E09F-4847-A227-96461A716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72" y="5788561"/>
            <a:ext cx="643406" cy="64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8F6DE6-1BD6-48EF-AD17-A97830FD67F4}"/>
              </a:ext>
            </a:extLst>
          </p:cNvPr>
          <p:cNvSpPr txBox="1"/>
          <p:nvPr/>
        </p:nvSpPr>
        <p:spPr>
          <a:xfrm>
            <a:off x="1696093" y="26147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1998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1028" name="Picture 4" descr="Twitter External Brand Guidelines">
            <a:extLst>
              <a:ext uri="{FF2B5EF4-FFF2-40B4-BE49-F238E27FC236}">
                <a16:creationId xmlns:a16="http://schemas.microsoft.com/office/drawing/2014/main" id="{DBFB907C-532A-4800-83B6-C9A2BF43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46" y="5840975"/>
            <a:ext cx="509536" cy="5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312DB17-C6D0-44A8-A0A4-D0AC3A3CE109}"/>
              </a:ext>
            </a:extLst>
          </p:cNvPr>
          <p:cNvSpPr txBox="1"/>
          <p:nvPr/>
        </p:nvSpPr>
        <p:spPr>
          <a:xfrm>
            <a:off x="2712731" y="538373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2006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1030" name="Picture 6" descr="Instagram Logo - Learn about Instagram Logo - Logo Download">
            <a:extLst>
              <a:ext uri="{FF2B5EF4-FFF2-40B4-BE49-F238E27FC236}">
                <a16:creationId xmlns:a16="http://schemas.microsoft.com/office/drawing/2014/main" id="{8132D8C1-1DBB-4DB1-BC06-9F171F50E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46" y="5840975"/>
            <a:ext cx="511810" cy="5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C8AF95-22C0-4525-9783-8BAC90F1C136}"/>
              </a:ext>
            </a:extLst>
          </p:cNvPr>
          <p:cNvSpPr txBox="1"/>
          <p:nvPr/>
        </p:nvSpPr>
        <p:spPr>
          <a:xfrm>
            <a:off x="3650213" y="538373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2010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1032" name="Picture 8" descr="TikTok Logo Vector Logo - Download Free SVG Icon | Worldvectorlogo">
            <a:extLst>
              <a:ext uri="{FF2B5EF4-FFF2-40B4-BE49-F238E27FC236}">
                <a16:creationId xmlns:a16="http://schemas.microsoft.com/office/drawing/2014/main" id="{745D8929-BB1E-4554-9D56-424419675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63" y="5755078"/>
            <a:ext cx="525675" cy="59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4252EC7-2CA8-4385-AA5E-83DCC4340AFF}"/>
              </a:ext>
            </a:extLst>
          </p:cNvPr>
          <p:cNvSpPr txBox="1"/>
          <p:nvPr/>
        </p:nvSpPr>
        <p:spPr>
          <a:xfrm>
            <a:off x="4595674" y="538373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2016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76D28AF-6363-423F-8AD0-4EB480B8C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09" y="3072337"/>
            <a:ext cx="455268" cy="4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F979D0F-101A-49BE-B733-27DA07A99050}"/>
              </a:ext>
            </a:extLst>
          </p:cNvPr>
          <p:cNvSpPr txBox="1"/>
          <p:nvPr/>
        </p:nvSpPr>
        <p:spPr>
          <a:xfrm>
            <a:off x="1711940" y="538373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2004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1038" name="Picture 14" descr="Pattern Design Logo Internet. Vector Illustration Of Icon Royalty Free  Cliparts, Vectors, And Stock Illustration. Image 67326089.">
            <a:extLst>
              <a:ext uri="{FF2B5EF4-FFF2-40B4-BE49-F238E27FC236}">
                <a16:creationId xmlns:a16="http://schemas.microsoft.com/office/drawing/2014/main" id="{4CF2520A-0FD4-4D9A-9719-A2919956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7" y="2821702"/>
            <a:ext cx="983165" cy="9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C93052A-3E4D-4F23-8364-E11D88C4A98D}"/>
              </a:ext>
            </a:extLst>
          </p:cNvPr>
          <p:cNvSpPr txBox="1"/>
          <p:nvPr/>
        </p:nvSpPr>
        <p:spPr>
          <a:xfrm>
            <a:off x="767224" y="26147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1983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72E268EA-2E4D-4011-A359-A7C24629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6" y="5710953"/>
            <a:ext cx="798621" cy="79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4B5B19F-9E6B-466C-B66C-6D7392E30B5D}"/>
              </a:ext>
            </a:extLst>
          </p:cNvPr>
          <p:cNvSpPr txBox="1"/>
          <p:nvPr/>
        </p:nvSpPr>
        <p:spPr>
          <a:xfrm>
            <a:off x="823610" y="538373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2002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41" name="Picture 2" descr="Working at Toyohashi University of Technology | Glassdoor">
            <a:extLst>
              <a:ext uri="{FF2B5EF4-FFF2-40B4-BE49-F238E27FC236}">
                <a16:creationId xmlns:a16="http://schemas.microsoft.com/office/drawing/2014/main" id="{CCA06694-4FD7-4714-A60F-CEAC8A26C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" y="249148"/>
            <a:ext cx="981185" cy="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>
            <a:extLst>
              <a:ext uri="{FF2B5EF4-FFF2-40B4-BE49-F238E27FC236}">
                <a16:creationId xmlns:a16="http://schemas.microsoft.com/office/drawing/2014/main" id="{1AC09AAE-3C37-46AF-ADDB-EBA5059E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09" y="4713023"/>
            <a:ext cx="460366" cy="46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D27F562-4E24-4EC0-A4E6-01D570621737}"/>
              </a:ext>
            </a:extLst>
          </p:cNvPr>
          <p:cNvSpPr txBox="1"/>
          <p:nvPr/>
        </p:nvSpPr>
        <p:spPr>
          <a:xfrm>
            <a:off x="8008405" y="4199738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2001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45" name="Picture 20" descr="Apple logo icon iphone sign Royalty Free Vector Image">
            <a:extLst>
              <a:ext uri="{FF2B5EF4-FFF2-40B4-BE49-F238E27FC236}">
                <a16:creationId xmlns:a16="http://schemas.microsoft.com/office/drawing/2014/main" id="{D7824DF6-CE62-4A85-80FC-5BF8A4531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9"/>
          <a:stretch/>
        </p:blipFill>
        <p:spPr bwMode="auto">
          <a:xfrm>
            <a:off x="8901014" y="4513293"/>
            <a:ext cx="793807" cy="7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8FCC504-3AC7-4982-997F-1E13B3B4D098}"/>
              </a:ext>
            </a:extLst>
          </p:cNvPr>
          <p:cNvSpPr txBox="1"/>
          <p:nvPr/>
        </p:nvSpPr>
        <p:spPr>
          <a:xfrm>
            <a:off x="8921886" y="4199738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2007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47" name="Picture 22">
            <a:extLst>
              <a:ext uri="{FF2B5EF4-FFF2-40B4-BE49-F238E27FC236}">
                <a16:creationId xmlns:a16="http://schemas.microsoft.com/office/drawing/2014/main" id="{C2A254C4-A89B-4462-944A-03706302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67" y="1948571"/>
            <a:ext cx="23812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8BF418E-C1D6-4B91-ACE8-A5C0D965301E}"/>
              </a:ext>
            </a:extLst>
          </p:cNvPr>
          <p:cNvSpPr txBox="1"/>
          <p:nvPr/>
        </p:nvSpPr>
        <p:spPr>
          <a:xfrm>
            <a:off x="8994997" y="1482715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1994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49" name="Picture 24" descr="Oculus Logo and symbol, meaning, history, PNG">
            <a:extLst>
              <a:ext uri="{FF2B5EF4-FFF2-40B4-BE49-F238E27FC236}">
                <a16:creationId xmlns:a16="http://schemas.microsoft.com/office/drawing/2014/main" id="{849639A5-E1D5-4734-B47F-CFAA6AEB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654" y="4678012"/>
            <a:ext cx="843121" cy="53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FEFB066-D8A4-4DA0-AE77-8EE8FEC17AA6}"/>
              </a:ext>
            </a:extLst>
          </p:cNvPr>
          <p:cNvSpPr txBox="1"/>
          <p:nvPr/>
        </p:nvSpPr>
        <p:spPr>
          <a:xfrm>
            <a:off x="9943050" y="4199738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2012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51" name="Picture 26" descr="Amazonのロゴの歴史。オンライン書店からGAFAに上り詰めた、世界企業のデザイン - Workship MAGAZINE(ワークシップマガジン)">
            <a:extLst>
              <a:ext uri="{FF2B5EF4-FFF2-40B4-BE49-F238E27FC236}">
                <a16:creationId xmlns:a16="http://schemas.microsoft.com/office/drawing/2014/main" id="{4B304D4F-B76D-4372-8770-786680310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13" y="2613738"/>
            <a:ext cx="702758" cy="5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4E166C8E-2444-4F68-9C0B-FDD33F880A0A}"/>
              </a:ext>
            </a:extLst>
          </p:cNvPr>
          <p:cNvSpPr/>
          <p:nvPr/>
        </p:nvSpPr>
        <p:spPr>
          <a:xfrm>
            <a:off x="8041456" y="3485258"/>
            <a:ext cx="2645820" cy="2201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0AC050-A89B-41F4-AB8E-EE66C3FF5645}"/>
              </a:ext>
            </a:extLst>
          </p:cNvPr>
          <p:cNvSpPr txBox="1"/>
          <p:nvPr/>
        </p:nvSpPr>
        <p:spPr>
          <a:xfrm>
            <a:off x="1573246" y="472946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REALITY CHECK</a:t>
            </a:r>
            <a:endParaRPr lang="en-GB"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4" name="Picture 6" descr="logo">
            <a:extLst>
              <a:ext uri="{FF2B5EF4-FFF2-40B4-BE49-F238E27FC236}">
                <a16:creationId xmlns:a16="http://schemas.microsoft.com/office/drawing/2014/main" id="{8F5291F1-D10D-488B-8E19-632110F4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48" y="338336"/>
            <a:ext cx="3093762" cy="5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E077B-5073-4169-A00C-35202B8C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82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0D0BA-FB76-4AEE-865B-01F5ED0C1DAC}"/>
              </a:ext>
            </a:extLst>
          </p:cNvPr>
          <p:cNvSpPr/>
          <p:nvPr/>
        </p:nvSpPr>
        <p:spPr>
          <a:xfrm>
            <a:off x="5310752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C02DB-C188-4263-9478-D528E36A9661}"/>
              </a:ext>
            </a:extLst>
          </p:cNvPr>
          <p:cNvSpPr/>
          <p:nvPr/>
        </p:nvSpPr>
        <p:spPr>
          <a:xfrm flipH="1">
            <a:off x="6008176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D71B8-4A6F-4000-9DE4-FBF1AB29B1EF}"/>
              </a:ext>
            </a:extLst>
          </p:cNvPr>
          <p:cNvCxnSpPr/>
          <p:nvPr/>
        </p:nvCxnSpPr>
        <p:spPr>
          <a:xfrm>
            <a:off x="6008176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Drawing Figure with solid fill">
            <a:extLst>
              <a:ext uri="{FF2B5EF4-FFF2-40B4-BE49-F238E27FC236}">
                <a16:creationId xmlns:a16="http://schemas.microsoft.com/office/drawing/2014/main" id="{E0C858BC-C5AE-42C0-A2E2-6A60487CB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6787" y="249148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C370AE-7AA4-471A-BF65-FC89E7D871A0}"/>
              </a:ext>
            </a:extLst>
          </p:cNvPr>
          <p:cNvSpPr/>
          <p:nvPr/>
        </p:nvSpPr>
        <p:spPr>
          <a:xfrm>
            <a:off x="1345915" y="400692"/>
            <a:ext cx="2681555" cy="606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What comes after Gen Z?">
            <a:extLst>
              <a:ext uri="{FF2B5EF4-FFF2-40B4-BE49-F238E27FC236}">
                <a16:creationId xmlns:a16="http://schemas.microsoft.com/office/drawing/2014/main" id="{3FF9CA1A-9A14-40DF-AB0C-0C539B1EA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6" y="2823872"/>
            <a:ext cx="4960282" cy="178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C95FAD9-F7A6-41F5-8414-44FF65CCFF4F}"/>
              </a:ext>
            </a:extLst>
          </p:cNvPr>
          <p:cNvSpPr txBox="1"/>
          <p:nvPr/>
        </p:nvSpPr>
        <p:spPr>
          <a:xfrm>
            <a:off x="7403024" y="2847903"/>
            <a:ext cx="38616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masis MT Pro Black" panose="02040A04050005020304" pitchFamily="18" charset="0"/>
              </a:rPr>
              <a:t>Instant </a:t>
            </a:r>
          </a:p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masis MT Pro Black" panose="02040A04050005020304" pitchFamily="18" charset="0"/>
              </a:rPr>
              <a:t>Gratification</a:t>
            </a:r>
            <a:endParaRPr lang="en-GB" sz="4400" dirty="0">
              <a:solidFill>
                <a:schemeClr val="accent2">
                  <a:lumMod val="40000"/>
                  <a:lumOff val="60000"/>
                </a:schemeClr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63F629-412D-4C68-B4DA-FEAFAB7358A6}"/>
              </a:ext>
            </a:extLst>
          </p:cNvPr>
          <p:cNvSpPr txBox="1"/>
          <p:nvPr/>
        </p:nvSpPr>
        <p:spPr>
          <a:xfrm>
            <a:off x="941489" y="4887795"/>
            <a:ext cx="3727622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altLang="zh-CN" sz="1100" dirty="0" err="1">
                <a:solidFill>
                  <a:schemeClr val="bg1">
                    <a:lumMod val="65000"/>
                  </a:schemeClr>
                </a:solidFill>
              </a:rPr>
              <a:t>uthor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GB" sz="1100" dirty="0" err="1">
                <a:solidFill>
                  <a:schemeClr val="bg1">
                    <a:lumMod val="65000"/>
                  </a:schemeClr>
                </a:solidFill>
              </a:rPr>
              <a:t>McCrindle</a:t>
            </a:r>
            <a:r>
              <a:rPr lang="en-GB" sz="1100" dirty="0">
                <a:solidFill>
                  <a:schemeClr val="bg1">
                    <a:lumMod val="65000"/>
                  </a:schemeClr>
                </a:solidFill>
              </a:rPr>
              <a:t> Research, from https://newbeach.co/generation-alpha-better-be-ready/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4AF409-99E0-4FF7-9A83-66E61052A0CD}"/>
              </a:ext>
            </a:extLst>
          </p:cNvPr>
          <p:cNvSpPr txBox="1"/>
          <p:nvPr/>
        </p:nvSpPr>
        <p:spPr>
          <a:xfrm>
            <a:off x="7403024" y="2166823"/>
            <a:ext cx="1842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masis MT Pro Black" panose="02040A04050005020304" pitchFamily="18" charset="0"/>
              </a:rPr>
              <a:t>NOW!</a:t>
            </a:r>
            <a:endParaRPr lang="en-GB" sz="4400" dirty="0">
              <a:solidFill>
                <a:schemeClr val="tx1">
                  <a:lumMod val="50000"/>
                  <a:lumOff val="50000"/>
                </a:schemeClr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46B981-E5D7-4C40-AA92-4C5588C31740}"/>
              </a:ext>
            </a:extLst>
          </p:cNvPr>
          <p:cNvSpPr txBox="1"/>
          <p:nvPr/>
        </p:nvSpPr>
        <p:spPr>
          <a:xfrm>
            <a:off x="7403024" y="4294453"/>
            <a:ext cx="1842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masis MT Pro Black" panose="02040A04050005020304" pitchFamily="18" charset="0"/>
              </a:rPr>
              <a:t>NOW!</a:t>
            </a:r>
            <a:endParaRPr lang="en-GB" sz="4400" dirty="0">
              <a:solidFill>
                <a:schemeClr val="tx1">
                  <a:lumMod val="50000"/>
                  <a:lumOff val="50000"/>
                </a:schemeClr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13" name="Picture 2" descr="Working at Toyohashi University of Technology | Glassdoor">
            <a:extLst>
              <a:ext uri="{FF2B5EF4-FFF2-40B4-BE49-F238E27FC236}">
                <a16:creationId xmlns:a16="http://schemas.microsoft.com/office/drawing/2014/main" id="{17021CC6-A936-459E-A6F9-1038E87A7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" y="249148"/>
            <a:ext cx="981185" cy="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17AD2C-4DAD-4F0A-A738-C5CE7A10652B}"/>
              </a:ext>
            </a:extLst>
          </p:cNvPr>
          <p:cNvSpPr txBox="1"/>
          <p:nvPr/>
        </p:nvSpPr>
        <p:spPr>
          <a:xfrm>
            <a:off x="1573246" y="472946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REALITY CHECK</a:t>
            </a:r>
            <a:endParaRPr lang="en-GB"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5" name="Picture 6" descr="logo">
            <a:extLst>
              <a:ext uri="{FF2B5EF4-FFF2-40B4-BE49-F238E27FC236}">
                <a16:creationId xmlns:a16="http://schemas.microsoft.com/office/drawing/2014/main" id="{CC98CAF7-5E01-4382-8887-C4263429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48" y="338336"/>
            <a:ext cx="3093762" cy="5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284C22-4586-41FF-AF9D-E964FF8B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59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F70A02DC-02D0-4229-989C-32B5BEF9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29" y="1334638"/>
            <a:ext cx="4908915" cy="346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A0D0BA-FB76-4AEE-865B-01F5ED0C1DAC}"/>
              </a:ext>
            </a:extLst>
          </p:cNvPr>
          <p:cNvSpPr/>
          <p:nvPr/>
        </p:nvSpPr>
        <p:spPr>
          <a:xfrm>
            <a:off x="5310752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C02DB-C188-4263-9478-D528E36A9661}"/>
              </a:ext>
            </a:extLst>
          </p:cNvPr>
          <p:cNvSpPr/>
          <p:nvPr/>
        </p:nvSpPr>
        <p:spPr>
          <a:xfrm flipH="1">
            <a:off x="6008176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D71B8-4A6F-4000-9DE4-FBF1AB29B1EF}"/>
              </a:ext>
            </a:extLst>
          </p:cNvPr>
          <p:cNvCxnSpPr/>
          <p:nvPr/>
        </p:nvCxnSpPr>
        <p:spPr>
          <a:xfrm>
            <a:off x="6008176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Basic Shapes with solid fill">
            <a:extLst>
              <a:ext uri="{FF2B5EF4-FFF2-40B4-BE49-F238E27FC236}">
                <a16:creationId xmlns:a16="http://schemas.microsoft.com/office/drawing/2014/main" id="{E0C858BC-C5AE-42C0-A2E2-6A60487CB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6787" y="249148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C370AE-7AA4-471A-BF65-FC89E7D871A0}"/>
              </a:ext>
            </a:extLst>
          </p:cNvPr>
          <p:cNvSpPr/>
          <p:nvPr/>
        </p:nvSpPr>
        <p:spPr>
          <a:xfrm>
            <a:off x="1345915" y="400692"/>
            <a:ext cx="2681555" cy="606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6A846-F6D9-4095-B7FD-D725E280FEC9}"/>
              </a:ext>
            </a:extLst>
          </p:cNvPr>
          <p:cNvSpPr txBox="1"/>
          <p:nvPr/>
        </p:nvSpPr>
        <p:spPr>
          <a:xfrm>
            <a:off x="1540832" y="467488"/>
            <a:ext cx="230920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Abadi" panose="020B0604020104020204" pitchFamily="34" charset="0"/>
              </a:rPr>
              <a:t>CLEAR: THEORY</a:t>
            </a:r>
            <a:endParaRPr lang="en-GB" sz="23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DE5BF4-4CA4-4EC3-90BC-B237078152FE}"/>
              </a:ext>
            </a:extLst>
          </p:cNvPr>
          <p:cNvSpPr txBox="1"/>
          <p:nvPr/>
        </p:nvSpPr>
        <p:spPr>
          <a:xfrm>
            <a:off x="7877899" y="5822774"/>
            <a:ext cx="3998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ea typeface="SimSun" panose="02010600030101010101" pitchFamily="2" charset="-122"/>
              </a:rPr>
              <a:t>The CLEAR (Create, Learn, Extend, Apply, and Remember) Framework of Active Learning</a:t>
            </a: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12526B-218A-4AE3-BD0F-60A9978FA5B1}"/>
              </a:ext>
            </a:extLst>
          </p:cNvPr>
          <p:cNvSpPr txBox="1"/>
          <p:nvPr/>
        </p:nvSpPr>
        <p:spPr>
          <a:xfrm>
            <a:off x="6754482" y="5294354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Fig 1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8F38ED-C5B3-47BB-9848-E38142B42AFD}"/>
              </a:ext>
            </a:extLst>
          </p:cNvPr>
          <p:cNvSpPr txBox="1"/>
          <p:nvPr/>
        </p:nvSpPr>
        <p:spPr>
          <a:xfrm>
            <a:off x="7877899" y="5351464"/>
            <a:ext cx="235032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Abadi" panose="020B0604020104020204" pitchFamily="34" charset="0"/>
              </a:rPr>
              <a:t>Create &gt; Remember</a:t>
            </a:r>
            <a:endParaRPr lang="en-GB" sz="2000" b="1" dirty="0">
              <a:solidFill>
                <a:srgbClr val="00B0F0"/>
              </a:solidFill>
              <a:latin typeface="Abadi" panose="020B0604020104020204" pitchFamily="34" charset="0"/>
            </a:endParaRPr>
          </a:p>
        </p:txBody>
      </p:sp>
      <p:pic>
        <p:nvPicPr>
          <p:cNvPr id="40" name="Picture 2" descr="Working at Toyohashi University of Technology | Glassdoor">
            <a:extLst>
              <a:ext uri="{FF2B5EF4-FFF2-40B4-BE49-F238E27FC236}">
                <a16:creationId xmlns:a16="http://schemas.microsoft.com/office/drawing/2014/main" id="{D1130776-A348-47DA-A7A7-9F287B02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" y="249148"/>
            <a:ext cx="981185" cy="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9BFA3B4-8689-4B9E-B9FA-598556869622}"/>
              </a:ext>
            </a:extLst>
          </p:cNvPr>
          <p:cNvSpPr/>
          <p:nvPr/>
        </p:nvSpPr>
        <p:spPr>
          <a:xfrm>
            <a:off x="6570479" y="2308302"/>
            <a:ext cx="2908058" cy="1916069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F624C9-9E58-4CF6-99CF-504441530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68" y="2049334"/>
            <a:ext cx="4737343" cy="3702240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17E3450-F47E-447C-B8C0-4AEA293E572B}"/>
              </a:ext>
            </a:extLst>
          </p:cNvPr>
          <p:cNvCxnSpPr>
            <a:cxnSpLocks/>
          </p:cNvCxnSpPr>
          <p:nvPr/>
        </p:nvCxnSpPr>
        <p:spPr>
          <a:xfrm flipH="1">
            <a:off x="5175631" y="3208662"/>
            <a:ext cx="1394848" cy="0"/>
          </a:xfrm>
          <a:prstGeom prst="straightConnector1">
            <a:avLst/>
          </a:prstGeom>
          <a:ln w="539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6" descr="logo">
            <a:extLst>
              <a:ext uri="{FF2B5EF4-FFF2-40B4-BE49-F238E27FC236}">
                <a16:creationId xmlns:a16="http://schemas.microsoft.com/office/drawing/2014/main" id="{07948CAE-5C53-47E6-9CC8-70AE21BA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48" y="338336"/>
            <a:ext cx="3093762" cy="5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1F850B-2F3A-4340-B05E-753D1661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7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153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F70A02DC-02D0-4229-989C-32B5BEF9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1" y="1845000"/>
            <a:ext cx="4493798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A0D0BA-FB76-4AEE-865B-01F5ED0C1DAC}"/>
              </a:ext>
            </a:extLst>
          </p:cNvPr>
          <p:cNvSpPr/>
          <p:nvPr/>
        </p:nvSpPr>
        <p:spPr>
          <a:xfrm>
            <a:off x="5310752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C02DB-C188-4263-9478-D528E36A9661}"/>
              </a:ext>
            </a:extLst>
          </p:cNvPr>
          <p:cNvSpPr/>
          <p:nvPr/>
        </p:nvSpPr>
        <p:spPr>
          <a:xfrm flipH="1">
            <a:off x="6008176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D71B8-4A6F-4000-9DE4-FBF1AB29B1EF}"/>
              </a:ext>
            </a:extLst>
          </p:cNvPr>
          <p:cNvCxnSpPr/>
          <p:nvPr/>
        </p:nvCxnSpPr>
        <p:spPr>
          <a:xfrm>
            <a:off x="6008176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Basic Shapes with solid fill">
            <a:extLst>
              <a:ext uri="{FF2B5EF4-FFF2-40B4-BE49-F238E27FC236}">
                <a16:creationId xmlns:a16="http://schemas.microsoft.com/office/drawing/2014/main" id="{E0C858BC-C5AE-42C0-A2E2-6A60487CB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6787" y="249148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C370AE-7AA4-471A-BF65-FC89E7D871A0}"/>
              </a:ext>
            </a:extLst>
          </p:cNvPr>
          <p:cNvSpPr/>
          <p:nvPr/>
        </p:nvSpPr>
        <p:spPr>
          <a:xfrm>
            <a:off x="1345915" y="400692"/>
            <a:ext cx="2681555" cy="606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CB0327-CDED-402F-A1F5-30BAD691A8B2}"/>
              </a:ext>
            </a:extLst>
          </p:cNvPr>
          <p:cNvSpPr/>
          <p:nvPr/>
        </p:nvSpPr>
        <p:spPr>
          <a:xfrm>
            <a:off x="7291458" y="596120"/>
            <a:ext cx="2293575" cy="4723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24B335-34D0-47A7-8AFE-49BC2943D1BB}"/>
              </a:ext>
            </a:extLst>
          </p:cNvPr>
          <p:cNvSpPr txBox="1"/>
          <p:nvPr/>
        </p:nvSpPr>
        <p:spPr>
          <a:xfrm>
            <a:off x="7291458" y="619531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Create &gt; Remember</a:t>
            </a:r>
            <a:endParaRPr lang="en-GB"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DE5BF4-4CA4-4EC3-90BC-B237078152FE}"/>
              </a:ext>
            </a:extLst>
          </p:cNvPr>
          <p:cNvSpPr txBox="1"/>
          <p:nvPr/>
        </p:nvSpPr>
        <p:spPr>
          <a:xfrm>
            <a:off x="1366248" y="5217091"/>
            <a:ext cx="3998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ea typeface="SimSun" panose="02010600030101010101" pitchFamily="2" charset="-122"/>
              </a:rPr>
              <a:t>The CLEAR (Create, Learn, Extend, Apply, and Remember) Framework of Active Learning</a:t>
            </a: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12526B-218A-4AE3-BD0F-60A9978FA5B1}"/>
              </a:ext>
            </a:extLst>
          </p:cNvPr>
          <p:cNvSpPr txBox="1"/>
          <p:nvPr/>
        </p:nvSpPr>
        <p:spPr>
          <a:xfrm>
            <a:off x="412951" y="5156131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Fig 1</a:t>
            </a:r>
            <a:endParaRPr lang="en-GB" sz="2800" b="1" dirty="0">
              <a:solidFill>
                <a:srgbClr val="00B0F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54745D-6F90-4CB8-A274-4D242134547F}"/>
              </a:ext>
            </a:extLst>
          </p:cNvPr>
          <p:cNvCxnSpPr/>
          <p:nvPr/>
        </p:nvCxnSpPr>
        <p:spPr>
          <a:xfrm>
            <a:off x="9434881" y="1042360"/>
            <a:ext cx="0" cy="406012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Working at Toyohashi University of Technology | Glassdoor">
            <a:extLst>
              <a:ext uri="{FF2B5EF4-FFF2-40B4-BE49-F238E27FC236}">
                <a16:creationId xmlns:a16="http://schemas.microsoft.com/office/drawing/2014/main" id="{6CF9E506-0F9D-4812-812D-91D231D98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" y="249148"/>
            <a:ext cx="981185" cy="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FD8E41A-2E40-4C37-A12D-2AD6CB3ABCD4}"/>
              </a:ext>
            </a:extLst>
          </p:cNvPr>
          <p:cNvSpPr/>
          <p:nvPr/>
        </p:nvSpPr>
        <p:spPr>
          <a:xfrm>
            <a:off x="2861720" y="2240942"/>
            <a:ext cx="2449030" cy="2915189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A2C062-C4C7-4A12-85FB-82661E6DADA3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5310752" y="3429000"/>
            <a:ext cx="1394848" cy="0"/>
          </a:xfrm>
          <a:prstGeom prst="straightConnector1">
            <a:avLst/>
          </a:prstGeom>
          <a:ln w="539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E347D35-AA18-4ACB-8650-F6EAC1BEA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421" y="1577034"/>
            <a:ext cx="4466143" cy="404744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92CDF1A-BDF3-4EA5-B8D3-96038C3D6B07}"/>
              </a:ext>
            </a:extLst>
          </p:cNvPr>
          <p:cNvSpPr txBox="1"/>
          <p:nvPr/>
        </p:nvSpPr>
        <p:spPr>
          <a:xfrm>
            <a:off x="1455425" y="454060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CLEAR: PRACTICE</a:t>
            </a:r>
            <a:endParaRPr lang="en-GB"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28" name="Picture 6" descr="logo">
            <a:extLst>
              <a:ext uri="{FF2B5EF4-FFF2-40B4-BE49-F238E27FC236}">
                <a16:creationId xmlns:a16="http://schemas.microsoft.com/office/drawing/2014/main" id="{AAD666E8-CA64-4E30-965C-C795CF10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48" y="338336"/>
            <a:ext cx="3093762" cy="5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6C1C1-9935-4C13-A6EA-D3A0C70D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8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36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D2D0DEE-117F-47E3-B248-443A12B72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21" y="1577034"/>
            <a:ext cx="4466143" cy="40474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A0D0BA-FB76-4AEE-865B-01F5ED0C1DAC}"/>
              </a:ext>
            </a:extLst>
          </p:cNvPr>
          <p:cNvSpPr/>
          <p:nvPr/>
        </p:nvSpPr>
        <p:spPr>
          <a:xfrm>
            <a:off x="5310752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C02DB-C188-4263-9478-D528E36A9661}"/>
              </a:ext>
            </a:extLst>
          </p:cNvPr>
          <p:cNvSpPr/>
          <p:nvPr/>
        </p:nvSpPr>
        <p:spPr>
          <a:xfrm flipH="1">
            <a:off x="6008176" y="0"/>
            <a:ext cx="69742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D71B8-4A6F-4000-9DE4-FBF1AB29B1EF}"/>
              </a:ext>
            </a:extLst>
          </p:cNvPr>
          <p:cNvCxnSpPr/>
          <p:nvPr/>
        </p:nvCxnSpPr>
        <p:spPr>
          <a:xfrm>
            <a:off x="6008176" y="0"/>
            <a:ext cx="0" cy="685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0C370AE-7AA4-471A-BF65-FC89E7D871A0}"/>
              </a:ext>
            </a:extLst>
          </p:cNvPr>
          <p:cNvSpPr/>
          <p:nvPr/>
        </p:nvSpPr>
        <p:spPr>
          <a:xfrm>
            <a:off x="1345915" y="400692"/>
            <a:ext cx="2681555" cy="606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6A846-F6D9-4095-B7FD-D725E280FEC9}"/>
              </a:ext>
            </a:extLst>
          </p:cNvPr>
          <p:cNvSpPr txBox="1"/>
          <p:nvPr/>
        </p:nvSpPr>
        <p:spPr>
          <a:xfrm>
            <a:off x="1455425" y="454060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CLEAR: PRACTICE</a:t>
            </a:r>
            <a:endParaRPr lang="en-GB"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CB0327-CDED-402F-A1F5-30BAD691A8B2}"/>
              </a:ext>
            </a:extLst>
          </p:cNvPr>
          <p:cNvSpPr/>
          <p:nvPr/>
        </p:nvSpPr>
        <p:spPr>
          <a:xfrm>
            <a:off x="7135680" y="1006867"/>
            <a:ext cx="2293575" cy="4723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24B335-34D0-47A7-8AFE-49BC2943D1BB}"/>
              </a:ext>
            </a:extLst>
          </p:cNvPr>
          <p:cNvSpPr txBox="1"/>
          <p:nvPr/>
        </p:nvSpPr>
        <p:spPr>
          <a:xfrm>
            <a:off x="7135680" y="1042994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Create &gt; Remember</a:t>
            </a:r>
            <a:endParaRPr lang="en-GB"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9763993-86F5-4533-9626-A45013456055}"/>
              </a:ext>
            </a:extLst>
          </p:cNvPr>
          <p:cNvSpPr/>
          <p:nvPr/>
        </p:nvSpPr>
        <p:spPr>
          <a:xfrm>
            <a:off x="9429254" y="4581938"/>
            <a:ext cx="1438350" cy="475583"/>
          </a:xfrm>
          <a:prstGeom prst="ellipse">
            <a:avLst/>
          </a:prstGeom>
          <a:noFill/>
          <a:ln w="698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6245F959-38BB-4B77-A040-5B6BCD36A7DC}"/>
              </a:ext>
            </a:extLst>
          </p:cNvPr>
          <p:cNvCxnSpPr>
            <a:cxnSpLocks/>
            <a:stCxn id="2" idx="2"/>
          </p:cNvCxnSpPr>
          <p:nvPr/>
        </p:nvCxnSpPr>
        <p:spPr>
          <a:xfrm rot="10800000" flipV="1">
            <a:off x="5057868" y="4819730"/>
            <a:ext cx="4371387" cy="347958"/>
          </a:xfrm>
          <a:prstGeom prst="bentConnector3">
            <a:avLst/>
          </a:prstGeom>
          <a:ln w="79375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7F7EC09-9602-4EBC-9EAB-15D8DE8B5E1F}"/>
              </a:ext>
            </a:extLst>
          </p:cNvPr>
          <p:cNvSpPr/>
          <p:nvPr/>
        </p:nvSpPr>
        <p:spPr>
          <a:xfrm>
            <a:off x="861391" y="1694899"/>
            <a:ext cx="4172946" cy="42727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859AA4-6409-4478-BA54-A6B814B8AE2C}"/>
              </a:ext>
            </a:extLst>
          </p:cNvPr>
          <p:cNvSpPr txBox="1"/>
          <p:nvPr/>
        </p:nvSpPr>
        <p:spPr>
          <a:xfrm>
            <a:off x="1026867" y="1857731"/>
            <a:ext cx="373105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Template Courses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B0F0"/>
                </a:solidFill>
              </a:rPr>
              <a:t>Copy &amp; Paste</a:t>
            </a:r>
            <a:r>
              <a:rPr lang="en-GB" sz="2000" dirty="0"/>
              <a:t>: Create a new course from template courses.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B0F0"/>
                </a:solidFill>
              </a:rPr>
              <a:t>Modify</a:t>
            </a:r>
            <a:r>
              <a:rPr lang="en-GB" sz="2000" dirty="0"/>
              <a:t>: edit the template-based new course according to needs.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B0F0"/>
                </a:solidFill>
              </a:rPr>
              <a:t>Deliver</a:t>
            </a:r>
            <a:r>
              <a:rPr lang="en-GB" sz="2000" dirty="0"/>
              <a:t>: enrol students and deliver the teaching.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B0F0"/>
                </a:solidFill>
              </a:rPr>
              <a:t>Share</a:t>
            </a:r>
            <a:r>
              <a:rPr lang="en-GB" sz="2000" dirty="0"/>
              <a:t>: share the new course as new template in the database.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951818-6BB8-4079-893B-641656802EAB}"/>
              </a:ext>
            </a:extLst>
          </p:cNvPr>
          <p:cNvSpPr/>
          <p:nvPr/>
        </p:nvSpPr>
        <p:spPr>
          <a:xfrm>
            <a:off x="10692725" y="2354782"/>
            <a:ext cx="637884" cy="2005421"/>
          </a:xfrm>
          <a:prstGeom prst="ellipse">
            <a:avLst/>
          </a:prstGeom>
          <a:noFill/>
          <a:ln w="698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12C104C-FCE9-4B4E-BF8A-BBA39AD17F0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57864" y="3392478"/>
            <a:ext cx="5634865" cy="354574"/>
          </a:xfrm>
          <a:prstGeom prst="bentConnector3">
            <a:avLst/>
          </a:prstGeom>
          <a:ln w="79375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Blackboard with solid fill">
            <a:extLst>
              <a:ext uri="{FF2B5EF4-FFF2-40B4-BE49-F238E27FC236}">
                <a16:creationId xmlns:a16="http://schemas.microsoft.com/office/drawing/2014/main" id="{4287248D-4CE8-45F4-86FA-576B73609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6787" y="249148"/>
            <a:ext cx="914400" cy="914400"/>
          </a:xfrm>
          <a:prstGeom prst="rect">
            <a:avLst/>
          </a:prstGeom>
        </p:spPr>
      </p:pic>
      <p:pic>
        <p:nvPicPr>
          <p:cNvPr id="19" name="Picture 2" descr="Working at Toyohashi University of Technology | Glassdoor">
            <a:extLst>
              <a:ext uri="{FF2B5EF4-FFF2-40B4-BE49-F238E27FC236}">
                <a16:creationId xmlns:a16="http://schemas.microsoft.com/office/drawing/2014/main" id="{5C39E8D4-F1A9-457B-99E6-A913220B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2" y="249148"/>
            <a:ext cx="981185" cy="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logo">
            <a:extLst>
              <a:ext uri="{FF2B5EF4-FFF2-40B4-BE49-F238E27FC236}">
                <a16:creationId xmlns:a16="http://schemas.microsoft.com/office/drawing/2014/main" id="{B8FE1F26-534D-4CFB-B383-80C1B264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48" y="338336"/>
            <a:ext cx="3093762" cy="5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6E08F-3FA5-4F80-8F84-3031584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96A4-93F7-4159-A352-400B7698E144}" type="slidenum">
              <a:rPr lang="en-GB" smtClean="0"/>
              <a:t>9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39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piuG9YHd"/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12.4|11.6|9.2|7.4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12.4|11.6|9.2|7.4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12.4|11.6|9.2|7.4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12.4|11.6|9.2|7.4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ok flipping page_PPT template.potx" id="{7E0581F4-F96F-4466-9B19-1B9CF0677F10}" vid="{E5698810-2F74-4B5A-B354-32E6E98CA2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490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Abadi</vt:lpstr>
      <vt:lpstr>Amasis MT Pro 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JINGJING</dc:creator>
  <cp:lastModifiedBy>LIN JINGJING</cp:lastModifiedBy>
  <cp:revision>177</cp:revision>
  <dcterms:created xsi:type="dcterms:W3CDTF">2021-11-20T04:31:40Z</dcterms:created>
  <dcterms:modified xsi:type="dcterms:W3CDTF">2021-12-07T09:33:50Z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37CF44FA-3C19-476E-8E5F-C5AF129B6530</vt:lpwstr>
  </property>
  <property fmtid="{D5CDD505-2E9C-101B-9397-08002B2CF9AE}" pid="3" name="ArticulatePath">
    <vt:lpwstr>New Microsoft PowerPoint Presentation</vt:lpwstr>
  </property>
</Properties>
</file>